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4"/>
  </p:sldMasterIdLst>
  <p:notesMasterIdLst>
    <p:notesMasterId r:id="rId10"/>
  </p:notesMasterIdLst>
  <p:handoutMasterIdLst>
    <p:handoutMasterId r:id="rId11"/>
  </p:handoutMasterIdLst>
  <p:sldIdLst>
    <p:sldId id="2437" r:id="rId5"/>
    <p:sldId id="1948766311" r:id="rId6"/>
    <p:sldId id="1948766310" r:id="rId7"/>
    <p:sldId id="1948766332" r:id="rId8"/>
    <p:sldId id="1948766279" r:id="rId9"/>
  </p:sldIdLst>
  <p:sldSz cx="12192000" cy="6858000"/>
  <p:notesSz cx="6735763" cy="98663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D0D4D5C5-DB0A-40E9-BE79-B396BD5E9CFD}">
          <p14:sldIdLst>
            <p14:sldId id="2437"/>
            <p14:sldId id="1948766311"/>
            <p14:sldId id="1948766310"/>
            <p14:sldId id="1948766332"/>
            <p14:sldId id="1948766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4E3B63-2C04-1D8A-95F4-EC117BF9AB6E}" name="Tanabe Ryo" initials="TR" userId="S::ryo.tanabe@sega.com::45d7f63e-f7f2-4c3c-977c-8b9f2f69d2df" providerId="AD"/>
  <p188:author id="{CFEB8F75-CFF0-5155-0DA2-27A45220A81E}" name="齋田 洋樹" initials="洋齋" userId="S::hiroki-saita@atlus.co.jp::d10a9ccf-74f4-43bb-938b-30110756fb07" providerId="AD"/>
  <p188:author id="{8F648DCF-6C0E-20AA-C973-7B323237DE36}" name="Sakai Norika" initials="SN" userId="S::norika.sakai@sega.com::7bb0570e-1ff2-416b-972e-9faae2c9f2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A38"/>
    <a:srgbClr val="66FFFF"/>
    <a:srgbClr val="CACACA"/>
    <a:srgbClr val="BFBFBF"/>
    <a:srgbClr val="0099FF"/>
    <a:srgbClr val="9F3BE9"/>
    <a:srgbClr val="2F5D52"/>
    <a:srgbClr val="2A5D4F"/>
    <a:srgbClr val="3C685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F282C-CE0B-1C1B-D99B-3F7FA6D43F35}" v="1" dt="2025-01-10T09:47:16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濃色スタイル 1 - アクセント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7"/>
        <p:guide pos="21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5E0A1E7-614A-4B22-8777-F378A066B0A8}" type="datetimeFigureOut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F3CD8D2-5F20-4E66-B7CC-0C844788AA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9909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DB8C7154-6246-4A33-9399-E87A6AF612A5}" type="datetimeFigureOut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8919DDD0-9967-4064-8209-E70F0B269EB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7360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9DDD0-9967-4064-8209-E70F0B269EB2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254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9DDD0-9967-4064-8209-E70F0B269EB2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111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9DDD0-9967-4064-8209-E70F0B269EB2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595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9DDD0-9967-4064-8209-E70F0B269EB2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4971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9DDD0-9967-4064-8209-E70F0B269EB2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7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5177"/>
            <a:ext cx="12192001" cy="577638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6AA7579F-8753-46CD-9CB4-222360C7CB7B}"/>
              </a:ext>
            </a:extLst>
          </p:cNvPr>
          <p:cNvSpPr/>
          <p:nvPr userDrawn="1"/>
        </p:nvSpPr>
        <p:spPr>
          <a:xfrm>
            <a:off x="-9128" y="6300077"/>
            <a:ext cx="12192000" cy="56673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084D-133E-4829-9390-1A8F182DFAB4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FE251-DAAF-433D-B783-2807DBF9674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9" name="スライド番号プレースホルダー 5"/>
          <p:cNvSpPr txBox="1">
            <a:spLocks/>
          </p:cNvSpPr>
          <p:nvPr userDrawn="1"/>
        </p:nvSpPr>
        <p:spPr>
          <a:xfrm>
            <a:off x="9299872" y="6589099"/>
            <a:ext cx="2844800" cy="274340"/>
          </a:xfrm>
          <a:prstGeom prst="rect">
            <a:avLst/>
          </a:prstGeom>
        </p:spPr>
        <p:txBody>
          <a:bodyPr vert="horz" lIns="0" tIns="72000" rIns="0" bIns="0" rtlCol="0" anchor="ctr" anchorCtr="0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>
                <a:solidFill>
                  <a:schemeClr val="tx1"/>
                </a:solidFill>
              </a:rPr>
              <a:t>P.</a:t>
            </a:r>
            <a:fld id="{EFCD4CC3-B38A-46D9-9654-D64F721CD182}" type="slidenum">
              <a:rPr lang="ja-JP" altLang="en-US" sz="1400" b="1" smtClean="0">
                <a:solidFill>
                  <a:schemeClr val="tx1"/>
                </a:solidFill>
              </a:rPr>
              <a:pPr/>
              <a:t>‹#›</a:t>
            </a:fld>
            <a:endParaRPr lang="ja-JP" altLang="en-US" sz="1400" b="1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20687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6AA7579F-8753-46CD-9CB4-222360C7CB7B}"/>
              </a:ext>
            </a:extLst>
          </p:cNvPr>
          <p:cNvSpPr/>
          <p:nvPr userDrawn="1"/>
        </p:nvSpPr>
        <p:spPr>
          <a:xfrm>
            <a:off x="0" y="-385"/>
            <a:ext cx="12192000" cy="62107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角丸四角形 14"/>
          <p:cNvSpPr/>
          <p:nvPr userDrawn="1"/>
        </p:nvSpPr>
        <p:spPr>
          <a:xfrm>
            <a:off x="143339" y="6488386"/>
            <a:ext cx="2948517" cy="18097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ja-JP" sz="1000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 </a:t>
            </a:r>
            <a:r>
              <a:rPr lang="en-US" altLang="ja-JP" sz="1000" b="1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SEGA </a:t>
            </a:r>
            <a:r>
              <a:rPr lang="ja-JP" altLang="en-US" sz="1000" b="1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 </a:t>
            </a:r>
            <a:r>
              <a:rPr lang="en-US" altLang="ja-JP" sz="1000" b="1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STRICTLY  CONFIDENTIAL</a:t>
            </a:r>
            <a:endParaRPr lang="en-US" altLang="ja-JP" sz="1000">
              <a:solidFill>
                <a:srgbClr val="FF0000"/>
              </a:solidFill>
              <a:effectLst>
                <a:glow rad="12700">
                  <a:schemeClr val="bg1">
                    <a:alpha val="84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66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803C1-6F45-459E-AC1C-20CA1112C92D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8D58-C444-40B3-A5A6-56DE9EC7B23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054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5C3A5-29D1-4BBD-BC42-166817C417EB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96362-5AB6-4237-B60D-335B0C7FC4B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957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206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5177"/>
            <a:ext cx="12192001" cy="577638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6AA7579F-8753-46CD-9CB4-222360C7CB7B}"/>
              </a:ext>
            </a:extLst>
          </p:cNvPr>
          <p:cNvSpPr/>
          <p:nvPr userDrawn="1"/>
        </p:nvSpPr>
        <p:spPr>
          <a:xfrm>
            <a:off x="0" y="-385"/>
            <a:ext cx="12192000" cy="62107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03446" y="274638"/>
            <a:ext cx="9985109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5407-2A76-4240-BE50-01991C692D33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1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6AFAB-A6E2-4D57-AEB8-647214448A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18" name="スライド番号プレースホルダー 5"/>
          <p:cNvSpPr txBox="1">
            <a:spLocks/>
          </p:cNvSpPr>
          <p:nvPr userDrawn="1"/>
        </p:nvSpPr>
        <p:spPr>
          <a:xfrm>
            <a:off x="9299872" y="6589099"/>
            <a:ext cx="2844800" cy="274340"/>
          </a:xfrm>
          <a:prstGeom prst="rect">
            <a:avLst/>
          </a:prstGeom>
        </p:spPr>
        <p:txBody>
          <a:bodyPr vert="horz" lIns="0" tIns="72000" rIns="0" bIns="0" rtlCol="0" anchor="ctr" anchorCtr="0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/>
              <a:t>P.</a:t>
            </a:r>
            <a:fld id="{EFCD4CC3-B38A-46D9-9654-D64F721CD182}" type="slidenum">
              <a:rPr lang="ja-JP" altLang="en-US" sz="1400" b="1" smtClean="0"/>
              <a:pPr/>
              <a:t>‹#›</a:t>
            </a:fld>
            <a:endParaRPr lang="ja-JP" altLang="en-US" sz="1400" b="1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6AA7579F-8753-46CD-9CB4-222360C7CB7B}"/>
              </a:ext>
            </a:extLst>
          </p:cNvPr>
          <p:cNvSpPr/>
          <p:nvPr userDrawn="1"/>
        </p:nvSpPr>
        <p:spPr>
          <a:xfrm>
            <a:off x="-9128" y="6300077"/>
            <a:ext cx="12192000" cy="56673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角丸四角形 19"/>
          <p:cNvSpPr/>
          <p:nvPr userDrawn="1"/>
        </p:nvSpPr>
        <p:spPr>
          <a:xfrm>
            <a:off x="143339" y="6488386"/>
            <a:ext cx="2948517" cy="18097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ja-JP" sz="1000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 </a:t>
            </a:r>
            <a:r>
              <a:rPr lang="en-US" altLang="ja-JP" sz="1000" b="1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SEGA </a:t>
            </a:r>
            <a:r>
              <a:rPr lang="ja-JP" altLang="en-US" sz="1000" b="1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 </a:t>
            </a:r>
            <a:r>
              <a:rPr lang="en-US" altLang="ja-JP" sz="1000" b="1">
                <a:solidFill>
                  <a:srgbClr val="FF0000"/>
                </a:solidFill>
                <a:effectLst>
                  <a:glow rad="12700">
                    <a:schemeClr val="bg1">
                      <a:alpha val="84000"/>
                    </a:schemeClr>
                  </a:glow>
                </a:effectLst>
              </a:rPr>
              <a:t>STRICTLY  CONFIDENTIAL</a:t>
            </a:r>
            <a:endParaRPr lang="en-US" altLang="ja-JP" sz="1000">
              <a:solidFill>
                <a:srgbClr val="FF0000"/>
              </a:solidFill>
              <a:effectLst>
                <a:glow rad="12700">
                  <a:schemeClr val="bg1">
                    <a:alpha val="84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9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4E6BB-AB34-4583-9D16-E33AAAEDE695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09A9F-0365-4F87-9C39-F6D81666EB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788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FEA2-7279-496E-919C-5BF94AE89C6A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93CD1-1D02-4E42-B98D-175C31CFBE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7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2C616-F725-4AFC-88A6-56C801BD8331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32D68-FD21-4534-9361-677733DB666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048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C88E-91B5-4B3E-8B7D-0602C3DF6EBA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208A-179A-4B11-BA19-735ABE409E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9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AF903-E002-484C-8640-64CC3EB1080E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649A2-27E7-479C-976E-A9790E1EF66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229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23F39-E5D3-4B9F-B362-C68F87CAA2D4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55019-115C-42A8-9EB6-75D70861EC2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289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42E67-9EC3-4093-B970-236A01074138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13388-BA2B-446D-AD59-7ECC851720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383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2AF8AF38-09F0-4FF1-B357-57270C313017}" type="datetime1">
              <a:rPr lang="ja-JP" altLang="en-US"/>
              <a:pPr>
                <a:defRPr/>
              </a:pPr>
              <a:t>2025/1/28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80AA1261-212E-4CE1-B856-46B2280480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9" name="角丸四角形 8"/>
          <p:cNvSpPr/>
          <p:nvPr userDrawn="1"/>
        </p:nvSpPr>
        <p:spPr>
          <a:xfrm>
            <a:off x="143339" y="6488386"/>
            <a:ext cx="2948517" cy="1809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ja-JP" sz="1000">
                <a:solidFill>
                  <a:srgbClr val="FF0000"/>
                </a:solidFill>
              </a:rPr>
              <a:t> </a:t>
            </a:r>
            <a:r>
              <a:rPr lang="en-US" altLang="ja-JP" sz="1000" b="1">
                <a:solidFill>
                  <a:srgbClr val="FF0000"/>
                </a:solidFill>
              </a:rPr>
              <a:t>SEGA </a:t>
            </a:r>
            <a:r>
              <a:rPr lang="ja-JP" altLang="en-US" sz="1000" b="1">
                <a:solidFill>
                  <a:srgbClr val="FF0000"/>
                </a:solidFill>
              </a:rPr>
              <a:t> </a:t>
            </a:r>
            <a:r>
              <a:rPr lang="en-US" altLang="ja-JP" sz="1000" b="1">
                <a:solidFill>
                  <a:srgbClr val="FF0000"/>
                </a:solidFill>
              </a:rPr>
              <a:t>STRICTLY  CONFIDENTIAL</a:t>
            </a:r>
            <a:endParaRPr lang="en-US" altLang="ja-JP" sz="1000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3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ages.wikia.com/entertainment/ja/images/7/7e/Sega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720" y="69007"/>
            <a:ext cx="1249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onic the Hedgehog - Wikipedia">
            <a:extLst>
              <a:ext uri="{FF2B5EF4-FFF2-40B4-BE49-F238E27FC236}">
                <a16:creationId xmlns:a16="http://schemas.microsoft.com/office/drawing/2014/main" id="{E2CDF2ED-A6D1-A17A-9C43-2D69DF01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73" y="1873657"/>
            <a:ext cx="3109528" cy="12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onic the Hedgehog | Bohaterowie Wiki | Fandom">
            <a:extLst>
              <a:ext uri="{FF2B5EF4-FFF2-40B4-BE49-F238E27FC236}">
                <a16:creationId xmlns:a16="http://schemas.microsoft.com/office/drawing/2014/main" id="{EBC35A0B-76B1-EC4C-FB65-0FD48983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49" y="1401199"/>
            <a:ext cx="1384402" cy="21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4C9FA2-637D-2A83-30B1-CF8D381C9F4C}"/>
              </a:ext>
            </a:extLst>
          </p:cNvPr>
          <p:cNvSpPr txBox="1"/>
          <p:nvPr/>
        </p:nvSpPr>
        <p:spPr>
          <a:xfrm>
            <a:off x="5594096" y="5662448"/>
            <a:ext cx="100380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SEGA</a:t>
            </a:r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1772245-A22C-6A9D-ED26-ABB4325DF6ED}"/>
              </a:ext>
            </a:extLst>
          </p:cNvPr>
          <p:cNvSpPr/>
          <p:nvPr/>
        </p:nvSpPr>
        <p:spPr>
          <a:xfrm>
            <a:off x="0" y="4984343"/>
            <a:ext cx="12192000" cy="6160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>
              <a:solidFill>
                <a:schemeClr val="bg1"/>
              </a:solidFill>
              <a:highlight>
                <a:srgbClr val="FFCC66"/>
              </a:highligh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DAB2B0-0B06-6F3D-AA87-AEA4D5F2FA0B}"/>
              </a:ext>
            </a:extLst>
          </p:cNvPr>
          <p:cNvSpPr txBox="1"/>
          <p:nvPr/>
        </p:nvSpPr>
        <p:spPr>
          <a:xfrm>
            <a:off x="1696202" y="5069131"/>
            <a:ext cx="87996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DLC character acquisition cut-in / final event notice</a:t>
            </a:r>
            <a:endParaRPr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2FDA1A-88E9-6CB6-37B2-3F9345DFDF06}"/>
              </a:ext>
            </a:extLst>
          </p:cNvPr>
          <p:cNvSpPr txBox="1"/>
          <p:nvPr/>
        </p:nvSpPr>
        <p:spPr>
          <a:xfrm>
            <a:off x="2277495" y="4091271"/>
            <a:ext cx="7637027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kumimoji="1" lang="en-US" altLang="ja-JP" sz="4800" b="1" dirty="0">
                <a:latin typeface="Segoe UI"/>
                <a:ea typeface="ＭＳ Ｐゴシック"/>
                <a:cs typeface="Segoe UI"/>
              </a:rPr>
              <a:t>SpongeBob</a:t>
            </a:r>
            <a:r>
              <a:rPr lang="ja-JP" altLang="en-US" sz="4800" b="1" dirty="0">
                <a:latin typeface="Segoe UI"/>
                <a:ea typeface="ＭＳ Ｐゴシック"/>
                <a:cs typeface="Segoe UI"/>
              </a:rPr>
              <a:t> </a:t>
            </a:r>
            <a:r>
              <a:rPr kumimoji="1" lang="en-US" altLang="ja-JP" sz="4800" b="1" dirty="0">
                <a:latin typeface="Segoe UI"/>
                <a:ea typeface="ＭＳ Ｐゴシック"/>
                <a:cs typeface="Segoe UI"/>
              </a:rPr>
              <a:t>Collaboration</a:t>
            </a:r>
            <a:endParaRPr kumimoji="1" lang="ja-JP" altLang="en-US" sz="4800" b="1" dirty="0">
              <a:latin typeface="Segoe UI"/>
              <a:ea typeface="ＭＳ Ｐゴシック"/>
              <a:cs typeface="Segoe U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FBF8136-BA54-D24A-4F2A-86669EED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410" y="1716284"/>
            <a:ext cx="2235314" cy="22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pongeBob SquarePants logo and symbol, meaning, history, PNG">
            <a:extLst>
              <a:ext uri="{FF2B5EF4-FFF2-40B4-BE49-F238E27FC236}">
                <a16:creationId xmlns:a16="http://schemas.microsoft.com/office/drawing/2014/main" id="{F7F5D4CB-055C-5C4C-12E3-3B32B083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73" y="1903208"/>
            <a:ext cx="3356497" cy="17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9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7D722A-2A35-8911-DD88-0EB68AECAEE7}"/>
              </a:ext>
            </a:extLst>
          </p:cNvPr>
          <p:cNvSpPr txBox="1"/>
          <p:nvPr/>
        </p:nvSpPr>
        <p:spPr bwMode="auto">
          <a:xfrm>
            <a:off x="143339" y="103461"/>
            <a:ext cx="9985109" cy="6206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eaLnBrk="0" hangingPunct="0">
              <a:spcAft>
                <a:spcPts val="600"/>
              </a:spcAft>
            </a:pP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Acquisition Cut-in</a:t>
            </a:r>
            <a:endParaRPr kumimoji="1" lang="ja-JP" altLang="en-US" sz="3200" b="1" kern="1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0343260-8BD5-8077-8C33-E56BBF86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856AFAB-A6E2-4D57-AEB8-647214448AD2}" type="slidenum">
              <a:rPr lang="ja-JP" altLang="en-US" smtClean="0"/>
              <a:pPr>
                <a:spcAft>
                  <a:spcPts val="600"/>
                </a:spcAft>
                <a:defRPr/>
              </a:pPr>
              <a:t>2</a:t>
            </a:fld>
            <a:endParaRPr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37382F22-25D4-C41F-0EEC-17F3B7273B9E}"/>
              </a:ext>
            </a:extLst>
          </p:cNvPr>
          <p:cNvSpPr txBox="1">
            <a:spLocks/>
          </p:cNvSpPr>
          <p:nvPr/>
        </p:nvSpPr>
        <p:spPr>
          <a:xfrm>
            <a:off x="323849" y="596381"/>
            <a:ext cx="11279187" cy="13612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333625" algn="l"/>
              </a:tabLst>
              <a:defRPr kumimoji="1" sz="3200" b="0" kern="120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defRPr>
            </a:lvl1pPr>
          </a:lstStyle>
          <a:p>
            <a:pPr algn="l"/>
            <a:r>
              <a:rPr lang="en-US" altLang="ja-JP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is the effect that displays when players purchase the DLC and boot up the game.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CD17F8B-5FA5-D7D9-05EC-03038CCFF2DA}"/>
              </a:ext>
            </a:extLst>
          </p:cNvPr>
          <p:cNvCxnSpPr/>
          <p:nvPr/>
        </p:nvCxnSpPr>
        <p:spPr>
          <a:xfrm>
            <a:off x="323849" y="1703579"/>
            <a:ext cx="115443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D5BA5D19-BC49-84D4-6BB8-418B6B9C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348" y="3998230"/>
            <a:ext cx="2906044" cy="1631274"/>
          </a:xfrm>
          <a:prstGeom prst="rect">
            <a:avLst/>
          </a:prstGeom>
        </p:spPr>
      </p:pic>
      <p:pic>
        <p:nvPicPr>
          <p:cNvPr id="18" name="図 17" descr="カラフルな絵&#10;&#10;低い精度で自動的に生成された説明">
            <a:extLst>
              <a:ext uri="{FF2B5EF4-FFF2-40B4-BE49-F238E27FC236}">
                <a16:creationId xmlns:a16="http://schemas.microsoft.com/office/drawing/2014/main" id="{031E9EB4-9357-ED67-836C-301CDA84EF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12354" r="-465" b="8937"/>
          <a:stretch/>
        </p:blipFill>
        <p:spPr>
          <a:xfrm>
            <a:off x="9309392" y="3969621"/>
            <a:ext cx="2360020" cy="16312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1CCB82-115C-46C3-A77A-E87FBC50F35D}"/>
              </a:ext>
            </a:extLst>
          </p:cNvPr>
          <p:cNvSpPr txBox="1"/>
          <p:nvPr/>
        </p:nvSpPr>
        <p:spPr>
          <a:xfrm>
            <a:off x="161925" y="5452533"/>
            <a:ext cx="64033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*Mouse-over the black box above to show the play button.</a:t>
            </a:r>
            <a:br>
              <a:rPr lang="en-US" altLang="ja-JP" sz="1050" dirty="0"/>
            </a:br>
            <a:r>
              <a:rPr lang="en-US" altLang="ja-JP" sz="1050" dirty="0"/>
              <a:t>Please</a:t>
            </a:r>
            <a:r>
              <a:rPr lang="ja-JP" altLang="en-US" sz="1050" dirty="0"/>
              <a:t> </a:t>
            </a:r>
            <a:r>
              <a:rPr lang="en-US" altLang="ja-JP" sz="1050" dirty="0"/>
              <a:t>note</a:t>
            </a:r>
            <a:r>
              <a:rPr lang="ja-JP" altLang="en-US" sz="1050" dirty="0"/>
              <a:t> </a:t>
            </a:r>
            <a:r>
              <a:rPr lang="en-US" altLang="ja-JP" sz="1050" dirty="0"/>
              <a:t>there</a:t>
            </a:r>
            <a:r>
              <a:rPr lang="ja-JP" altLang="en-US" sz="1050" dirty="0"/>
              <a:t> </a:t>
            </a:r>
            <a:r>
              <a:rPr lang="en-US" altLang="ja-JP" sz="1050" dirty="0"/>
              <a:t>is</a:t>
            </a:r>
            <a:r>
              <a:rPr lang="ja-JP" altLang="en-US" sz="1050" dirty="0"/>
              <a:t> </a:t>
            </a:r>
            <a:r>
              <a:rPr lang="en-US" altLang="ja-JP" sz="1050" dirty="0"/>
              <a:t>no</a:t>
            </a:r>
            <a:r>
              <a:rPr lang="ja-JP" altLang="en-US" sz="1050" dirty="0"/>
              <a:t> </a:t>
            </a:r>
            <a:r>
              <a:rPr lang="en-US" altLang="ja-JP" sz="1050" dirty="0"/>
              <a:t>sound</a:t>
            </a:r>
            <a:r>
              <a:rPr lang="ja-JP" altLang="en-US" sz="1050" dirty="0"/>
              <a:t> </a:t>
            </a:r>
            <a:r>
              <a:rPr lang="en-US" altLang="ja-JP" sz="1050" dirty="0"/>
              <a:t>as we are in implementation-stage, but in the future there will be SFX common across all external IPs.</a:t>
            </a:r>
            <a:endParaRPr kumimoji="1" lang="ja-JP" altLang="en-US" sz="105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6AB3E0-49E9-9B7A-473E-A06838453DF0}"/>
              </a:ext>
            </a:extLst>
          </p:cNvPr>
          <p:cNvSpPr txBox="1"/>
          <p:nvPr/>
        </p:nvSpPr>
        <p:spPr>
          <a:xfrm>
            <a:off x="9024898" y="5602961"/>
            <a:ext cx="2929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Players enter a race through travel rings in this game</a:t>
            </a:r>
            <a:endParaRPr kumimoji="1" lang="ja-JP" altLang="en-US" sz="1000" dirty="0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C96BF3B2-2630-421F-65AD-241AEE7A0829}"/>
              </a:ext>
            </a:extLst>
          </p:cNvPr>
          <p:cNvSpPr/>
          <p:nvPr/>
        </p:nvSpPr>
        <p:spPr>
          <a:xfrm>
            <a:off x="6634128" y="1809740"/>
            <a:ext cx="5035284" cy="2100060"/>
          </a:xfrm>
          <a:prstGeom prst="wedgeRectCallout">
            <a:avLst>
              <a:gd name="adj1" fmla="val -56592"/>
              <a:gd name="adj2" fmla="val 248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ysClr val="windowText" lastClr="000000"/>
                </a:solidFill>
              </a:rPr>
              <a:t>Travel Rings – mysterious portals that are connected to other worlds,</a:t>
            </a:r>
            <a:br>
              <a:rPr kumimoji="1" lang="en-US" altLang="ja-JP" sz="1050" dirty="0">
                <a:solidFill>
                  <a:sysClr val="windowText" lastClr="000000"/>
                </a:solidFill>
              </a:rPr>
            </a:br>
            <a:r>
              <a:rPr kumimoji="1" lang="en-US" altLang="ja-JP" sz="1050" dirty="0">
                <a:solidFill>
                  <a:sysClr val="windowText" lastClr="000000"/>
                </a:solidFill>
              </a:rPr>
              <a:t>are a characteristic to this game, which is why we want to use</a:t>
            </a:r>
            <a:br>
              <a:rPr kumimoji="1" lang="en-US" altLang="ja-JP" sz="1050" dirty="0">
                <a:solidFill>
                  <a:sysClr val="windowText" lastClr="000000"/>
                </a:solidFill>
              </a:rPr>
            </a:br>
            <a:r>
              <a:rPr kumimoji="1" lang="en-US" altLang="ja-JP" sz="1050" dirty="0">
                <a:solidFill>
                  <a:sysClr val="windowText" lastClr="000000"/>
                </a:solidFill>
              </a:rPr>
              <a:t>“New racer from the </a:t>
            </a:r>
            <a:r>
              <a:rPr kumimoji="1" lang="en-US" altLang="ja-JP" sz="1050" dirty="0" err="1">
                <a:solidFill>
                  <a:sysClr val="windowText" lastClr="000000"/>
                </a:solidFill>
              </a:rPr>
              <a:t>CrossWorlds</a:t>
            </a:r>
            <a:r>
              <a:rPr kumimoji="1" lang="en-US" altLang="ja-JP" sz="1050" dirty="0">
                <a:solidFill>
                  <a:sysClr val="windowText" lastClr="000000"/>
                </a:solidFill>
              </a:rPr>
              <a:t>!” across all external IPs in this sequence.</a:t>
            </a:r>
            <a:br>
              <a:rPr kumimoji="1" lang="en-US" altLang="ja-JP" sz="1050" dirty="0">
                <a:solidFill>
                  <a:sysClr val="windowText" lastClr="000000"/>
                </a:solidFill>
              </a:rPr>
            </a:br>
            <a:br>
              <a:rPr kumimoji="1" lang="en-US" altLang="ja-JP" sz="1050" dirty="0">
                <a:solidFill>
                  <a:sysClr val="windowText" lastClr="000000"/>
                </a:solidFill>
              </a:rPr>
            </a:br>
            <a:r>
              <a:rPr kumimoji="1" lang="en-US" altLang="ja-JP" sz="1050" dirty="0">
                <a:solidFill>
                  <a:sysClr val="windowText" lastClr="000000"/>
                </a:solidFill>
              </a:rPr>
              <a:t>*Please note the wording may change slightly during localization.</a:t>
            </a:r>
            <a:br>
              <a:rPr kumimoji="1" lang="en-US" altLang="ja-JP" sz="1050" dirty="0">
                <a:solidFill>
                  <a:sysClr val="windowText" lastClr="000000"/>
                </a:solidFill>
              </a:rPr>
            </a:br>
            <a:r>
              <a:rPr lang="en-US" altLang="ja-JP" sz="1050" dirty="0">
                <a:solidFill>
                  <a:sysClr val="windowText" lastClr="000000"/>
                </a:solidFill>
              </a:rPr>
              <a:t>Additionally, the background, effects, font, etc. are common across all collabs.</a:t>
            </a:r>
          </a:p>
        </p:txBody>
      </p:sp>
      <p:pic>
        <p:nvPicPr>
          <p:cNvPr id="5" name="SRCW_PR_Entry_スポンジボブ_BGMoff_英語">
            <a:hlinkClick r:id="" action="ppaction://media"/>
            <a:extLst>
              <a:ext uri="{FF2B5EF4-FFF2-40B4-BE49-F238E27FC236}">
                <a16:creationId xmlns:a16="http://schemas.microsoft.com/office/drawing/2014/main" id="{26D53C49-2D3A-030C-50A5-A4577A0ACE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866" y="1761778"/>
            <a:ext cx="5980648" cy="33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E3DADBD-5F74-9253-ECCD-724399DCF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764" y="2964936"/>
            <a:ext cx="2978472" cy="161803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7D722A-2A35-8911-DD88-0EB68AECAEE7}"/>
              </a:ext>
            </a:extLst>
          </p:cNvPr>
          <p:cNvSpPr txBox="1"/>
          <p:nvPr/>
        </p:nvSpPr>
        <p:spPr bwMode="auto">
          <a:xfrm>
            <a:off x="143339" y="103461"/>
            <a:ext cx="9985109" cy="6206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eaLnBrk="0" hangingPunct="0">
              <a:spcAft>
                <a:spcPts val="600"/>
              </a:spcAft>
            </a:pPr>
            <a:r>
              <a:rPr kumimoji="1" lang="en-US" altLang="ja-JP" sz="3200" b="1" kern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Sequence</a:t>
            </a:r>
            <a:endParaRPr kumimoji="1" lang="ja-JP" altLang="en-US" sz="3200" b="1" kern="1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0343260-8BD5-8077-8C33-E56BBF86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856AFAB-A6E2-4D57-AEB8-647214448AD2}" type="slidenum">
              <a:rPr lang="ja-JP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8F27BC11-4EFE-1F92-C718-2B87CBBBF0BC}"/>
              </a:ext>
            </a:extLst>
          </p:cNvPr>
          <p:cNvSpPr/>
          <p:nvPr/>
        </p:nvSpPr>
        <p:spPr>
          <a:xfrm rot="16200000">
            <a:off x="3977721" y="3556874"/>
            <a:ext cx="556198" cy="4325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207AF688-69E3-AD86-4C29-9F2D64D6E196}"/>
              </a:ext>
            </a:extLst>
          </p:cNvPr>
          <p:cNvSpPr/>
          <p:nvPr/>
        </p:nvSpPr>
        <p:spPr>
          <a:xfrm rot="16200000">
            <a:off x="7697584" y="3556874"/>
            <a:ext cx="556198" cy="4325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20F283A-275F-2409-6C75-87DA25DCC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15" y="2716224"/>
            <a:ext cx="3415729" cy="192470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AAE6BA8-A4E5-73B9-F541-373FD4C80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818" y="2716223"/>
            <a:ext cx="3442507" cy="1924707"/>
          </a:xfrm>
          <a:prstGeom prst="rect">
            <a:avLst/>
          </a:prstGeom>
        </p:spPr>
      </p:pic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ACFC6228-C7CA-B012-D037-6CAD9A3822DD}"/>
              </a:ext>
            </a:extLst>
          </p:cNvPr>
          <p:cNvSpPr/>
          <p:nvPr/>
        </p:nvSpPr>
        <p:spPr>
          <a:xfrm>
            <a:off x="2209800" y="1663700"/>
            <a:ext cx="3084542" cy="767526"/>
          </a:xfrm>
          <a:prstGeom prst="wedgeRectCallout">
            <a:avLst>
              <a:gd name="adj1" fmla="val 36250"/>
              <a:gd name="adj2" fmla="val 758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50" dirty="0">
                <a:solidFill>
                  <a:sysClr val="windowText" lastClr="000000"/>
                </a:solidFill>
              </a:rPr>
              <a:t>This effect will display when players purchase the collab characters and boot up the game.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A96E113-AC83-9333-6680-D21BA4C1D61A}"/>
              </a:ext>
            </a:extLst>
          </p:cNvPr>
          <p:cNvSpPr txBox="1"/>
          <p:nvPr/>
        </p:nvSpPr>
        <p:spPr>
          <a:xfrm>
            <a:off x="1657702" y="4672014"/>
            <a:ext cx="9711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Title screen</a:t>
            </a:r>
            <a:endParaRPr kumimoji="1" lang="ja-JP" altLang="en-US" sz="105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2D1540B-8E13-50DD-D033-9036884792AC}"/>
              </a:ext>
            </a:extLst>
          </p:cNvPr>
          <p:cNvSpPr txBox="1"/>
          <p:nvPr/>
        </p:nvSpPr>
        <p:spPr>
          <a:xfrm>
            <a:off x="5126852" y="4672014"/>
            <a:ext cx="1807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Character Acquisition</a:t>
            </a:r>
            <a:endParaRPr kumimoji="1" lang="ja-JP" altLang="en-US" sz="105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5452753-2E35-7444-2631-8C91ACF51C20}"/>
              </a:ext>
            </a:extLst>
          </p:cNvPr>
          <p:cNvSpPr txBox="1"/>
          <p:nvPr/>
        </p:nvSpPr>
        <p:spPr>
          <a:xfrm>
            <a:off x="9122150" y="4672014"/>
            <a:ext cx="1807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Main Menu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59600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7D722A-2A35-8911-DD88-0EB68AECAEE7}"/>
              </a:ext>
            </a:extLst>
          </p:cNvPr>
          <p:cNvSpPr txBox="1"/>
          <p:nvPr/>
        </p:nvSpPr>
        <p:spPr bwMode="auto">
          <a:xfrm>
            <a:off x="143339" y="103461"/>
            <a:ext cx="9985109" cy="6206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eaLnBrk="0" hangingPunct="0">
              <a:spcAft>
                <a:spcPts val="600"/>
              </a:spcAft>
            </a:pP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</a:t>
            </a:r>
            <a:r>
              <a:rPr kumimoji="1" lang="en-US" altLang="ja-JP" sz="3200" b="1" kern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vent notice</a:t>
            </a:r>
            <a:endParaRPr kumimoji="1" lang="ja-JP" altLang="en-US" sz="3200" b="1" kern="1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0343260-8BD5-8077-8C33-E56BBF86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856AFAB-A6E2-4D57-AEB8-647214448AD2}" type="slidenum">
              <a:rPr lang="ja-JP" altLang="en-US" smtClean="0"/>
              <a:pPr>
                <a:spcAft>
                  <a:spcPts val="600"/>
                </a:spcAft>
                <a:defRPr/>
              </a:pPr>
              <a:t>4</a:t>
            </a:fld>
            <a:endParaRPr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37382F22-25D4-C41F-0EEC-17F3B7273B9E}"/>
              </a:ext>
            </a:extLst>
          </p:cNvPr>
          <p:cNvSpPr txBox="1">
            <a:spLocks/>
          </p:cNvSpPr>
          <p:nvPr/>
        </p:nvSpPr>
        <p:spPr>
          <a:xfrm>
            <a:off x="502999" y="519921"/>
            <a:ext cx="11689001" cy="13612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333625" algn="l"/>
              </a:tabLst>
              <a:defRPr kumimoji="1" sz="3200" b="0" kern="120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defRPr>
            </a:lvl1pPr>
          </a:lstStyle>
          <a:p>
            <a:pPr algn="l"/>
            <a:r>
              <a:rPr lang="en-US" altLang="ja-JP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is the event notice that displays when the DLC is about to release (placeholder text).</a:t>
            </a:r>
            <a:br>
              <a:rPr lang="en-US" altLang="ja-JP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Now that we have approval on the individual assets, we’d like you to check how they’re used.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CD17F8B-5FA5-D7D9-05EC-03038CCFF2DA}"/>
              </a:ext>
            </a:extLst>
          </p:cNvPr>
          <p:cNvCxnSpPr/>
          <p:nvPr/>
        </p:nvCxnSpPr>
        <p:spPr>
          <a:xfrm>
            <a:off x="323849" y="1703579"/>
            <a:ext cx="115443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8056682A-598C-5B59-98D4-92D16AD0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208" y="2027583"/>
            <a:ext cx="3499752" cy="333953"/>
          </a:xfrm>
          <a:prstGeom prst="rect">
            <a:avLst/>
          </a:prstGeom>
        </p:spPr>
      </p:pic>
      <p:pic>
        <p:nvPicPr>
          <p:cNvPr id="17" name="図 16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031BF42C-2468-0F0F-3791-1B62E140E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51" y="1743334"/>
            <a:ext cx="7232881" cy="44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180C6CB0-6F48-2513-536A-7715EC2E4AF5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13568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333625" algn="l"/>
              </a:tabLst>
              <a:defRPr kumimoji="1" sz="3200" b="0" kern="120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132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CAC52A9D980D34181B63663C6D28A6E" ma:contentTypeVersion="16" ma:contentTypeDescription="新しいドキュメントを作成します。" ma:contentTypeScope="" ma:versionID="c7c3a86bd64c0d95455c86a9199af331">
  <xsd:schema xmlns:xsd="http://www.w3.org/2001/XMLSchema" xmlns:xs="http://www.w3.org/2001/XMLSchema" xmlns:p="http://schemas.microsoft.com/office/2006/metadata/properties" xmlns:ns2="3c7c566a-631c-4b49-a716-542cbbbb83d3" xmlns:ns3="15d125dc-c8a8-4523-85fe-57e90ab9a912" targetNamespace="http://schemas.microsoft.com/office/2006/metadata/properties" ma:root="true" ma:fieldsID="2684e6079fa106025d239cf5f221c78c" ns2:_="" ns3:_="">
    <xsd:import namespace="3c7c566a-631c-4b49-a716-542cbbbb83d3"/>
    <xsd:import namespace="15d125dc-c8a8-4523-85fe-57e90ab9a9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c566a-631c-4b49-a716-542cbbbb8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3e3ecb39-345f-4c70-9a4b-6d4baf39b6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125dc-c8a8-4523-85fe-57e90ab9a91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04999a-83ea-48c5-b817-d42d2dc9b219}" ma:internalName="TaxCatchAll" ma:showField="CatchAllData" ma:web="15d125dc-c8a8-4523-85fe-57e90ab9a9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7c566a-631c-4b49-a716-542cbbbb83d3">
      <Terms xmlns="http://schemas.microsoft.com/office/infopath/2007/PartnerControls"/>
    </lcf76f155ced4ddcb4097134ff3c332f>
    <TaxCatchAll xmlns="15d125dc-c8a8-4523-85fe-57e90ab9a912" xsi:nil="true"/>
  </documentManagement>
</p:properties>
</file>

<file path=customXml/itemProps1.xml><?xml version="1.0" encoding="utf-8"?>
<ds:datastoreItem xmlns:ds="http://schemas.openxmlformats.org/officeDocument/2006/customXml" ds:itemID="{EAB0E255-57EB-409A-9D23-CF8BCA3A4B51}">
  <ds:schemaRefs>
    <ds:schemaRef ds:uri="15d125dc-c8a8-4523-85fe-57e90ab9a912"/>
    <ds:schemaRef ds:uri="3c7c566a-631c-4b49-a716-542cbbbb83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F78E51-0CC3-48A9-AA52-85D9256AD2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F0FA3F-9989-4EB8-9EFB-59425E98FF02}">
  <ds:schemaRefs>
    <ds:schemaRef ds:uri="15d125dc-c8a8-4523-85fe-57e90ab9a912"/>
    <ds:schemaRef ds:uri="3c7c566a-631c-4b49-a716-542cbbbb83d3"/>
    <ds:schemaRef ds:uri="9eddd797-a508-4383-8171-32f29afb3229"/>
    <ds:schemaRef ds:uri="f8cc1dcc-51b4-4a5d-ac9e-1dca87f939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227</Words>
  <Application>Microsoft Office PowerPoint</Application>
  <PresentationFormat>ワイド画面</PresentationFormat>
  <Paragraphs>24</Paragraphs>
  <Slides>5</Slides>
  <Notes>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HGP創英角ｺﾞｼｯｸUB</vt:lpstr>
      <vt:lpstr>メイリオ</vt:lpstr>
      <vt:lpstr>Arial</vt:lpstr>
      <vt:lpstr>Calibri</vt:lpstr>
      <vt:lpstr>Segoe UI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自己紹介</dc:title>
  <dc:creator>Kanazawa</dc:creator>
  <cp:lastModifiedBy>Ikari Jasmine</cp:lastModifiedBy>
  <cp:revision>8</cp:revision>
  <cp:lastPrinted>2015-11-16T11:21:58Z</cp:lastPrinted>
  <dcterms:created xsi:type="dcterms:W3CDTF">2011-12-05T09:05:43Z</dcterms:created>
  <dcterms:modified xsi:type="dcterms:W3CDTF">2025-01-28T10:21:41Z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0x010100CCAC52A9D980D34181B63663C6D28A6E</vt:lpwstr>
  </property>
  <property fmtid="{D5CDD505-2E9C-101B-9397-08002B2CF9AE}" pid="3" name="MediaServiceImageTags">
    <vt:lpwstr/>
  </property>
</Properties>
</file>