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918" r:id="rId5"/>
    <p:sldId id="950" r:id="rId6"/>
    <p:sldId id="946" r:id="rId7"/>
    <p:sldId id="960" r:id="rId8"/>
    <p:sldId id="956" r:id="rId9"/>
    <p:sldId id="957" r:id="rId10"/>
    <p:sldId id="940" r:id="rId11"/>
    <p:sldId id="958" r:id="rId12"/>
    <p:sldId id="939" r:id="rId13"/>
    <p:sldId id="959" r:id="rId14"/>
    <p:sldId id="961" r:id="rId15"/>
    <p:sldId id="962" r:id="rId16"/>
    <p:sldId id="963" r:id="rId17"/>
    <p:sldId id="947" r:id="rId18"/>
    <p:sldId id="952" r:id="rId19"/>
    <p:sldId id="953" r:id="rId20"/>
    <p:sldId id="941" r:id="rId21"/>
    <p:sldId id="936" r:id="rId22"/>
    <p:sldId id="954" r:id="rId23"/>
    <p:sldId id="938" r:id="rId24"/>
    <p:sldId id="964"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666AA41-0755-4D9E-80B6-9FAEC718277F}">
          <p14:sldIdLst>
            <p14:sldId id="918"/>
            <p14:sldId id="950"/>
            <p14:sldId id="946"/>
            <p14:sldId id="960"/>
            <p14:sldId id="956"/>
            <p14:sldId id="957"/>
            <p14:sldId id="940"/>
            <p14:sldId id="958"/>
            <p14:sldId id="939"/>
            <p14:sldId id="959"/>
            <p14:sldId id="961"/>
            <p14:sldId id="962"/>
            <p14:sldId id="963"/>
            <p14:sldId id="947"/>
            <p14:sldId id="952"/>
            <p14:sldId id="953"/>
            <p14:sldId id="941"/>
            <p14:sldId id="936"/>
            <p14:sldId id="954"/>
            <p14:sldId id="938"/>
            <p14:sldId id="964"/>
          </p14:sldIdLst>
        </p14:section>
      </p14:sectionLst>
    </p:ext>
    <p:ext uri="{EFAFB233-063F-42B5-8137-9DF3F51BA10A}">
      <p15:sldGuideLst xmlns:p15="http://schemas.microsoft.com/office/powerpoint/2012/main">
        <p15:guide id="1" orient="horz" pos="4201"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k Soyoo" initials="PS" lastIdx="1" clrIdx="0">
    <p:extLst>
      <p:ext uri="{19B8F6BF-5375-455C-9EA6-DF929625EA0E}">
        <p15:presenceInfo xmlns:p15="http://schemas.microsoft.com/office/powerpoint/2012/main" userId="S::soyoo.park@sega.com::6c21db06-8649-42d4-8138-f9057c2fd2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3AB4"/>
    <a:srgbClr val="FF00FF"/>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3A441-D6CF-A73C-BCF4-F2B000873545}" v="49" dt="2024-10-29T06:17:54.650"/>
    <p1510:client id="{BAA8D9FF-69DC-938A-6B1F-56197A19D805}" v="46" dt="2024-10-29T10:26:56.184"/>
    <p1510:client id="{D788403A-EF75-4FE2-A122-9DFCC48AC284}" v="6437" dt="2024-10-29T12:07:09.594"/>
    <p1510:client id="{F1B1E026-8DBA-4D33-A734-0FC43581828B}" v="1651" dt="2024-10-29T12:44:29.69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96"/>
      </p:cViewPr>
      <p:guideLst>
        <p:guide orient="horz" pos="4201"/>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4D710-653E-451C-98DC-5136B16671C9}" type="datetimeFigureOut">
              <a:rPr kumimoji="1" lang="ja-JP" altLang="en-US" smtClean="0"/>
              <a:t>2024/11/5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FD2FFB-1F62-412D-9F1C-A9C1676953DB}" type="slidenum">
              <a:rPr kumimoji="1" lang="ja-JP" altLang="en-US" smtClean="0"/>
              <a:t>‹#›</a:t>
            </a:fld>
            <a:endParaRPr kumimoji="1" lang="ja-JP" altLang="en-US"/>
          </a:p>
        </p:txBody>
      </p:sp>
    </p:spTree>
    <p:extLst>
      <p:ext uri="{BB962C8B-B14F-4D97-AF65-F5344CB8AC3E}">
        <p14:creationId xmlns:p14="http://schemas.microsoft.com/office/powerpoint/2010/main" val="4318182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ECFD2FFB-1F62-412D-9F1C-A9C1676953DB}" type="slidenum">
              <a:rPr kumimoji="1" lang="ja-JP" altLang="en-US" smtClean="0"/>
              <a:t>1</a:t>
            </a:fld>
            <a:endParaRPr kumimoji="1" lang="ja-JP" altLang="en-US"/>
          </a:p>
        </p:txBody>
      </p:sp>
    </p:spTree>
    <p:extLst>
      <p:ext uri="{BB962C8B-B14F-4D97-AF65-F5344CB8AC3E}">
        <p14:creationId xmlns:p14="http://schemas.microsoft.com/office/powerpoint/2010/main" val="332733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ECFD2FFB-1F62-412D-9F1C-A9C1676953DB}" type="slidenum">
              <a:rPr kumimoji="1" lang="ja-JP" altLang="en-US" smtClean="0"/>
              <a:t>2</a:t>
            </a:fld>
            <a:endParaRPr kumimoji="1" lang="ja-JP" altLang="en-US"/>
          </a:p>
        </p:txBody>
      </p:sp>
    </p:spTree>
    <p:extLst>
      <p:ext uri="{BB962C8B-B14F-4D97-AF65-F5344CB8AC3E}">
        <p14:creationId xmlns:p14="http://schemas.microsoft.com/office/powerpoint/2010/main" val="352513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Calibri"/>
                <a:ea typeface="游ゴシック"/>
                <a:cs typeface="Calibri"/>
              </a:rPr>
              <a:t>オンラインは村田さん、中村さんに確認必要</a:t>
            </a:r>
            <a:br>
              <a:rPr lang="ja-JP" altLang="en-US">
                <a:latin typeface="Calibri"/>
                <a:ea typeface="游ゴシック"/>
                <a:cs typeface="Calibri"/>
              </a:rPr>
            </a:br>
            <a:r>
              <a:rPr lang="ja-JP" altLang="en-US">
                <a:latin typeface="Calibri"/>
                <a:ea typeface="游ゴシック"/>
                <a:cs typeface="Calibri"/>
              </a:rPr>
              <a:t>見た目を変えるならアプリ班（山田さん）に確認必要</a:t>
            </a:r>
            <a:endParaRPr lang="en-US" altLang="ja-JP">
              <a:latin typeface="Calibri"/>
              <a:cs typeface="Calibri"/>
            </a:endParaRPr>
          </a:p>
        </p:txBody>
      </p:sp>
      <p:sp>
        <p:nvSpPr>
          <p:cNvPr id="4" name="スライド番号プレースホルダー 3"/>
          <p:cNvSpPr>
            <a:spLocks noGrp="1"/>
          </p:cNvSpPr>
          <p:nvPr>
            <p:ph type="sldNum" sz="quarter" idx="5"/>
          </p:nvPr>
        </p:nvSpPr>
        <p:spPr/>
        <p:txBody>
          <a:bodyPr/>
          <a:lstStyle/>
          <a:p>
            <a:fld id="{ECFD2FFB-1F62-412D-9F1C-A9C1676953DB}" type="slidenum">
              <a:rPr kumimoji="1" lang="ja-JP" altLang="en-US" smtClean="0"/>
              <a:t>6</a:t>
            </a:fld>
            <a:endParaRPr kumimoji="1" lang="ja-JP" altLang="en-US"/>
          </a:p>
        </p:txBody>
      </p:sp>
    </p:spTree>
    <p:extLst>
      <p:ext uri="{BB962C8B-B14F-4D97-AF65-F5344CB8AC3E}">
        <p14:creationId xmlns:p14="http://schemas.microsoft.com/office/powerpoint/2010/main" val="426944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攻撃は他のアイテムとの干渉も出てくるので対応重くなりそう</a:t>
            </a:r>
          </a:p>
        </p:txBody>
      </p:sp>
      <p:sp>
        <p:nvSpPr>
          <p:cNvPr id="4" name="スライド番号プレースホルダー 3"/>
          <p:cNvSpPr>
            <a:spLocks noGrp="1"/>
          </p:cNvSpPr>
          <p:nvPr>
            <p:ph type="sldNum" sz="quarter" idx="5"/>
          </p:nvPr>
        </p:nvSpPr>
        <p:spPr/>
        <p:txBody>
          <a:bodyPr/>
          <a:lstStyle/>
          <a:p>
            <a:fld id="{ECFD2FFB-1F62-412D-9F1C-A9C1676953DB}" type="slidenum">
              <a:rPr kumimoji="1" lang="ja-JP" altLang="en-US" smtClean="0"/>
              <a:t>7</a:t>
            </a:fld>
            <a:endParaRPr kumimoji="1" lang="ja-JP" altLang="en-US"/>
          </a:p>
        </p:txBody>
      </p:sp>
    </p:spTree>
    <p:extLst>
      <p:ext uri="{BB962C8B-B14F-4D97-AF65-F5344CB8AC3E}">
        <p14:creationId xmlns:p14="http://schemas.microsoft.com/office/powerpoint/2010/main" val="2777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Calibri"/>
              <a:cs typeface="Calibri"/>
            </a:endParaRPr>
          </a:p>
        </p:txBody>
      </p:sp>
      <p:sp>
        <p:nvSpPr>
          <p:cNvPr id="4" name="スライド番号プレースホルダー 3"/>
          <p:cNvSpPr>
            <a:spLocks noGrp="1"/>
          </p:cNvSpPr>
          <p:nvPr>
            <p:ph type="sldNum" sz="quarter" idx="5"/>
          </p:nvPr>
        </p:nvSpPr>
        <p:spPr/>
        <p:txBody>
          <a:bodyPr/>
          <a:lstStyle/>
          <a:p>
            <a:fld id="{ECFD2FFB-1F62-412D-9F1C-A9C1676953DB}" type="slidenum">
              <a:rPr kumimoji="1" lang="ja-JP" altLang="en-US" smtClean="0"/>
              <a:t>8</a:t>
            </a:fld>
            <a:endParaRPr kumimoji="1" lang="ja-JP" altLang="en-US"/>
          </a:p>
        </p:txBody>
      </p:sp>
    </p:spTree>
    <p:extLst>
      <p:ext uri="{BB962C8B-B14F-4D97-AF65-F5344CB8AC3E}">
        <p14:creationId xmlns:p14="http://schemas.microsoft.com/office/powerpoint/2010/main" val="3117021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9125603-C79A-430D-AFFC-6FE2C92DFFC3}"/>
              </a:ext>
            </a:extLst>
          </p:cNvPr>
          <p:cNvPicPr>
            <a:picLocks noChangeAspect="1"/>
          </p:cNvPicPr>
          <p:nvPr userDrawn="1"/>
        </p:nvPicPr>
        <p:blipFill>
          <a:blip r:embed="rId2"/>
          <a:stretch>
            <a:fillRect/>
          </a:stretch>
        </p:blipFill>
        <p:spPr>
          <a:xfrm>
            <a:off x="0" y="6265628"/>
            <a:ext cx="12192001" cy="607187"/>
          </a:xfrm>
          <a:prstGeom prst="rect">
            <a:avLst/>
          </a:prstGeom>
        </p:spPr>
      </p:pic>
      <p:pic>
        <p:nvPicPr>
          <p:cNvPr id="10" name="図 9">
            <a:extLst>
              <a:ext uri="{FF2B5EF4-FFF2-40B4-BE49-F238E27FC236}">
                <a16:creationId xmlns:a16="http://schemas.microsoft.com/office/drawing/2014/main" id="{3D6FF886-E819-4B1F-A25B-8A825B3352F1}"/>
              </a:ext>
            </a:extLst>
          </p:cNvPr>
          <p:cNvPicPr>
            <a:picLocks noChangeAspect="1"/>
          </p:cNvPicPr>
          <p:nvPr userDrawn="1"/>
        </p:nvPicPr>
        <p:blipFill rotWithShape="1">
          <a:blip r:embed="rId3"/>
          <a:srcRect b="64135"/>
          <a:stretch/>
        </p:blipFill>
        <p:spPr>
          <a:xfrm>
            <a:off x="1" y="0"/>
            <a:ext cx="12192000" cy="620687"/>
          </a:xfrm>
          <a:prstGeom prst="rect">
            <a:avLst/>
          </a:prstGeom>
        </p:spPr>
      </p:pic>
      <p:sp>
        <p:nvSpPr>
          <p:cNvPr id="11" name="Rectangle 8">
            <a:extLst>
              <a:ext uri="{FF2B5EF4-FFF2-40B4-BE49-F238E27FC236}">
                <a16:creationId xmlns:a16="http://schemas.microsoft.com/office/drawing/2014/main" id="{EA5AE6EE-8B9E-4A69-9216-CE3A43691F8B}"/>
              </a:ext>
            </a:extLst>
          </p:cNvPr>
          <p:cNvSpPr/>
          <p:nvPr userDrawn="1"/>
        </p:nvSpPr>
        <p:spPr>
          <a:xfrm>
            <a:off x="0" y="-385"/>
            <a:ext cx="12192000" cy="621071"/>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角丸四角形 14">
            <a:extLst>
              <a:ext uri="{FF2B5EF4-FFF2-40B4-BE49-F238E27FC236}">
                <a16:creationId xmlns:a16="http://schemas.microsoft.com/office/drawing/2014/main" id="{A3D1886D-53C4-48EB-88AC-4BC50CE88772}"/>
              </a:ext>
            </a:extLst>
          </p:cNvPr>
          <p:cNvSpPr/>
          <p:nvPr userDrawn="1"/>
        </p:nvSpPr>
        <p:spPr>
          <a:xfrm>
            <a:off x="143339" y="6488386"/>
            <a:ext cx="2948517" cy="180975"/>
          </a:xfrm>
          <a:prstGeom prst="roundRect">
            <a:avLst/>
          </a:prstGeom>
          <a:noFill/>
          <a:ln>
            <a:solidFill>
              <a:srgbClr val="FF000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SEGA </a:t>
            </a:r>
            <a:r>
              <a:rPr lang="ja-JP" altLang="en-US" sz="1000" b="1">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STRICTLY  CONFIDENTIAL</a:t>
            </a:r>
            <a:endParaRPr lang="en-US" altLang="ja-JP" sz="1000">
              <a:solidFill>
                <a:srgbClr val="FF0000"/>
              </a:solidFill>
              <a:effectLst>
                <a:glow rad="12700">
                  <a:schemeClr val="bg1">
                    <a:alpha val="84000"/>
                  </a:schemeClr>
                </a:glow>
              </a:effectLst>
            </a:endParaRPr>
          </a:p>
        </p:txBody>
      </p:sp>
      <p:sp>
        <p:nvSpPr>
          <p:cNvPr id="2" name="タイトル 1">
            <a:extLst>
              <a:ext uri="{FF2B5EF4-FFF2-40B4-BE49-F238E27FC236}">
                <a16:creationId xmlns:a16="http://schemas.microsoft.com/office/drawing/2014/main" id="{126CFB2C-9302-48AF-A660-DF8D4533429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86C0C9F-5492-45FB-ABA8-8B7B81992B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5B9A40B-1B75-4D83-993A-85B3A195456A}"/>
              </a:ext>
            </a:extLst>
          </p:cNvPr>
          <p:cNvSpPr>
            <a:spLocks noGrp="1"/>
          </p:cNvSpPr>
          <p:nvPr>
            <p:ph type="dt" sz="half" idx="10"/>
          </p:nvPr>
        </p:nvSpPr>
        <p:spPr/>
        <p:txBody>
          <a:bodyPr/>
          <a:lstStyle/>
          <a:p>
            <a:fld id="{F5608076-822F-4699-9B5D-C8517900A0C4}"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C9275F28-DA02-4D4C-9364-A8E8FB03E3D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B0438-D7FF-41D5-8222-83765D08DBF6}"/>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183808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6A4612-1BB1-46D0-8529-02FA8EDEDD8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9145E51-AB12-4368-86A8-732B0615139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68046AE-D9D4-4B01-8AA4-2D31EBC464B5}"/>
              </a:ext>
            </a:extLst>
          </p:cNvPr>
          <p:cNvSpPr>
            <a:spLocks noGrp="1"/>
          </p:cNvSpPr>
          <p:nvPr>
            <p:ph type="dt" sz="half" idx="10"/>
          </p:nvPr>
        </p:nvSpPr>
        <p:spPr/>
        <p:txBody>
          <a:bodyPr/>
          <a:lstStyle/>
          <a:p>
            <a:fld id="{D23F9B98-B2C7-4B67-80D2-12B68BFAFF24}"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FD39D565-80AA-4316-BCEE-DCB8C56BD39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2A3188-95ED-4C60-83CD-F060F24A0247}"/>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1133194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0D80A63-D120-45DC-BADD-614A3ABA01C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901FA5D-D375-4E7B-8CEF-A6E719B7548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7400067-9D35-43D1-B38B-974FA3E22619}"/>
              </a:ext>
            </a:extLst>
          </p:cNvPr>
          <p:cNvSpPr>
            <a:spLocks noGrp="1"/>
          </p:cNvSpPr>
          <p:nvPr>
            <p:ph type="dt" sz="half" idx="10"/>
          </p:nvPr>
        </p:nvSpPr>
        <p:spPr/>
        <p:txBody>
          <a:bodyPr/>
          <a:lstStyle/>
          <a:p>
            <a:fld id="{568329A5-C98D-470A-82D2-A0A609449F0C}"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DEFCE350-2BA1-49B6-84A0-679F5E35DA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88CE90-4A17-4D7E-BE12-5F61F3F65299}"/>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155671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4CB2C93-04B3-4E37-90C1-ACD8D7E70CCA}"/>
              </a:ext>
            </a:extLst>
          </p:cNvPr>
          <p:cNvPicPr>
            <a:picLocks noChangeAspect="1"/>
          </p:cNvPicPr>
          <p:nvPr userDrawn="1"/>
        </p:nvPicPr>
        <p:blipFill>
          <a:blip r:embed="rId2"/>
          <a:stretch>
            <a:fillRect/>
          </a:stretch>
        </p:blipFill>
        <p:spPr>
          <a:xfrm>
            <a:off x="0" y="6265628"/>
            <a:ext cx="12192001" cy="607187"/>
          </a:xfrm>
          <a:prstGeom prst="rect">
            <a:avLst/>
          </a:prstGeom>
        </p:spPr>
      </p:pic>
      <p:pic>
        <p:nvPicPr>
          <p:cNvPr id="8" name="図 7">
            <a:extLst>
              <a:ext uri="{FF2B5EF4-FFF2-40B4-BE49-F238E27FC236}">
                <a16:creationId xmlns:a16="http://schemas.microsoft.com/office/drawing/2014/main" id="{D4BB5057-9CCE-46C8-880A-A6EE8BC337B1}"/>
              </a:ext>
            </a:extLst>
          </p:cNvPr>
          <p:cNvPicPr>
            <a:picLocks noChangeAspect="1"/>
          </p:cNvPicPr>
          <p:nvPr userDrawn="1"/>
        </p:nvPicPr>
        <p:blipFill rotWithShape="1">
          <a:blip r:embed="rId3"/>
          <a:srcRect b="64135"/>
          <a:stretch/>
        </p:blipFill>
        <p:spPr>
          <a:xfrm>
            <a:off x="1" y="0"/>
            <a:ext cx="12192000" cy="620687"/>
          </a:xfrm>
          <a:prstGeom prst="rect">
            <a:avLst/>
          </a:prstGeom>
        </p:spPr>
      </p:pic>
      <p:sp>
        <p:nvSpPr>
          <p:cNvPr id="9" name="Rectangle 8">
            <a:extLst>
              <a:ext uri="{FF2B5EF4-FFF2-40B4-BE49-F238E27FC236}">
                <a16:creationId xmlns:a16="http://schemas.microsoft.com/office/drawing/2014/main" id="{71FA4B10-E891-453B-9CDE-D7776CD80DBB}"/>
              </a:ext>
            </a:extLst>
          </p:cNvPr>
          <p:cNvSpPr/>
          <p:nvPr userDrawn="1"/>
        </p:nvSpPr>
        <p:spPr>
          <a:xfrm>
            <a:off x="0" y="-385"/>
            <a:ext cx="12192000" cy="621071"/>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角丸四角形 14">
            <a:extLst>
              <a:ext uri="{FF2B5EF4-FFF2-40B4-BE49-F238E27FC236}">
                <a16:creationId xmlns:a16="http://schemas.microsoft.com/office/drawing/2014/main" id="{767E3107-DCB9-442C-A5B1-5623A3870347}"/>
              </a:ext>
            </a:extLst>
          </p:cNvPr>
          <p:cNvSpPr/>
          <p:nvPr userDrawn="1"/>
        </p:nvSpPr>
        <p:spPr>
          <a:xfrm>
            <a:off x="149225" y="6449402"/>
            <a:ext cx="3489325" cy="24633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a:ln>
                  <a:noFill/>
                </a:ln>
                <a:solidFill>
                  <a:srgbClr val="FF0000"/>
                </a:solidFill>
                <a:effectLst/>
              </a:rPr>
              <a:t> </a:t>
            </a:r>
            <a:r>
              <a:rPr lang="en-US" altLang="ja-JP" sz="1400" b="1">
                <a:ln>
                  <a:noFill/>
                </a:ln>
                <a:solidFill>
                  <a:srgbClr val="FF0000"/>
                </a:solidFill>
                <a:effectLst/>
              </a:rPr>
              <a:t>SEGA CONFIDENTIAL</a:t>
            </a:r>
            <a:endParaRPr lang="en-US" altLang="ja-JP" sz="1400">
              <a:ln>
                <a:noFill/>
              </a:ln>
              <a:solidFill>
                <a:srgbClr val="FF0000"/>
              </a:solidFill>
              <a:effectLst/>
            </a:endParaRPr>
          </a:p>
        </p:txBody>
      </p:sp>
      <p:sp>
        <p:nvSpPr>
          <p:cNvPr id="2" name="タイトル 1">
            <a:extLst>
              <a:ext uri="{FF2B5EF4-FFF2-40B4-BE49-F238E27FC236}">
                <a16:creationId xmlns:a16="http://schemas.microsoft.com/office/drawing/2014/main" id="{937FDADD-D80F-477D-B11C-7171869D34D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21DCB-3B00-4086-8F73-46EB6391923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32E02D-3914-4158-8DBA-EAF016F2467C}"/>
              </a:ext>
            </a:extLst>
          </p:cNvPr>
          <p:cNvSpPr>
            <a:spLocks noGrp="1"/>
          </p:cNvSpPr>
          <p:nvPr>
            <p:ph type="dt" sz="half" idx="10"/>
          </p:nvPr>
        </p:nvSpPr>
        <p:spPr/>
        <p:txBody>
          <a:bodyPr/>
          <a:lstStyle/>
          <a:p>
            <a:fld id="{1FC81B66-05B9-485A-BBC9-C827A2208ADC}"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9503443E-1C04-40A7-B6FE-FC467E8A9E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80207F-3D86-4991-93FE-0CFD4C5CFB77}"/>
              </a:ext>
            </a:extLst>
          </p:cNvPr>
          <p:cNvSpPr>
            <a:spLocks noGrp="1"/>
          </p:cNvSpPr>
          <p:nvPr>
            <p:ph type="sldNum" sz="quarter" idx="12"/>
          </p:nvPr>
        </p:nvSpPr>
        <p:spPr>
          <a:xfrm>
            <a:off x="9124950" y="6356350"/>
            <a:ext cx="2743200" cy="365125"/>
          </a:xfrm>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56559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2C1FF-9263-459D-AACF-7C45615163D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BD62E4-5DE2-45EB-90F6-CA7579227F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9F080AF-5493-4FB6-8104-8055FC79DDFF}"/>
              </a:ext>
            </a:extLst>
          </p:cNvPr>
          <p:cNvSpPr>
            <a:spLocks noGrp="1"/>
          </p:cNvSpPr>
          <p:nvPr>
            <p:ph type="dt" sz="half" idx="10"/>
          </p:nvPr>
        </p:nvSpPr>
        <p:spPr/>
        <p:txBody>
          <a:bodyPr/>
          <a:lstStyle/>
          <a:p>
            <a:fld id="{BB757677-D51C-4202-A4B9-FCC00A61660E}"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410E6749-EBEC-4E4F-84B3-8220E3D2F7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013C12-BEE4-42CC-87DF-F5374FECD717}"/>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387310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3B0669-105E-488D-A40D-AC7D86E5CC2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D76441-B780-4F72-8844-3188BDC661F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AE37B03-76CC-4956-A03B-304782DC698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3BC80EB-D310-4FB1-A5F2-D7AD7C90B54F}"/>
              </a:ext>
            </a:extLst>
          </p:cNvPr>
          <p:cNvSpPr>
            <a:spLocks noGrp="1"/>
          </p:cNvSpPr>
          <p:nvPr>
            <p:ph type="dt" sz="half" idx="10"/>
          </p:nvPr>
        </p:nvSpPr>
        <p:spPr/>
        <p:txBody>
          <a:bodyPr/>
          <a:lstStyle/>
          <a:p>
            <a:fld id="{D220482C-6C0C-4D59-BE68-F979D1C3C1D1}" type="datetime1">
              <a:rPr kumimoji="1" lang="ja-JP" altLang="en-US" smtClean="0"/>
              <a:t>2024/11/5</a:t>
            </a:fld>
            <a:endParaRPr kumimoji="1" lang="ja-JP" altLang="en-US"/>
          </a:p>
        </p:txBody>
      </p:sp>
      <p:sp>
        <p:nvSpPr>
          <p:cNvPr id="6" name="フッター プレースホルダー 5">
            <a:extLst>
              <a:ext uri="{FF2B5EF4-FFF2-40B4-BE49-F238E27FC236}">
                <a16:creationId xmlns:a16="http://schemas.microsoft.com/office/drawing/2014/main" id="{794E9C42-964D-44E4-B5BA-4D84E6512F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690048-2AFE-4753-B412-E1F1CF14DECE}"/>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370798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C5321E-68EF-4685-9E41-CC79D62233E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4241DE9-CEBC-45DD-A167-99ED39A76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B43F07C-81BD-45BA-A3C9-4219AE15F75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15835C0-7ADE-4EF0-AB1E-6A3300EB92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E6DEA37-B5FC-4B71-A0DE-47E8FB761FA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F6D3703-0E95-429A-AA8A-D7D85C8307B5}"/>
              </a:ext>
            </a:extLst>
          </p:cNvPr>
          <p:cNvSpPr>
            <a:spLocks noGrp="1"/>
          </p:cNvSpPr>
          <p:nvPr>
            <p:ph type="dt" sz="half" idx="10"/>
          </p:nvPr>
        </p:nvSpPr>
        <p:spPr/>
        <p:txBody>
          <a:bodyPr/>
          <a:lstStyle/>
          <a:p>
            <a:fld id="{B75F7F32-7570-4B0E-A951-38B9153A0F39}" type="datetime1">
              <a:rPr kumimoji="1" lang="ja-JP" altLang="en-US" smtClean="0"/>
              <a:t>2024/11/5</a:t>
            </a:fld>
            <a:endParaRPr kumimoji="1" lang="ja-JP" altLang="en-US"/>
          </a:p>
        </p:txBody>
      </p:sp>
      <p:sp>
        <p:nvSpPr>
          <p:cNvPr id="8" name="フッター プレースホルダー 7">
            <a:extLst>
              <a:ext uri="{FF2B5EF4-FFF2-40B4-BE49-F238E27FC236}">
                <a16:creationId xmlns:a16="http://schemas.microsoft.com/office/drawing/2014/main" id="{C712CEB3-839A-4EB8-9050-1A449E7B98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F318E0F-D977-4A8D-9CC9-CC890DC9D78A}"/>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197374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7760BB-146E-4CE3-B648-D84A4A9C98B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B766F13-0782-4CA2-AE5B-CC490799231D}"/>
              </a:ext>
            </a:extLst>
          </p:cNvPr>
          <p:cNvSpPr>
            <a:spLocks noGrp="1"/>
          </p:cNvSpPr>
          <p:nvPr>
            <p:ph type="dt" sz="half" idx="10"/>
          </p:nvPr>
        </p:nvSpPr>
        <p:spPr/>
        <p:txBody>
          <a:bodyPr/>
          <a:lstStyle/>
          <a:p>
            <a:fld id="{DD63C864-4453-428A-A34D-F0C156600034}" type="datetime1">
              <a:rPr kumimoji="1" lang="ja-JP" altLang="en-US" smtClean="0"/>
              <a:t>2024/11/5</a:t>
            </a:fld>
            <a:endParaRPr kumimoji="1" lang="ja-JP" altLang="en-US"/>
          </a:p>
        </p:txBody>
      </p:sp>
      <p:sp>
        <p:nvSpPr>
          <p:cNvPr id="4" name="フッター プレースホルダー 3">
            <a:extLst>
              <a:ext uri="{FF2B5EF4-FFF2-40B4-BE49-F238E27FC236}">
                <a16:creationId xmlns:a16="http://schemas.microsoft.com/office/drawing/2014/main" id="{7D022171-591A-4A8C-90C6-863E6802114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E59ED55-F1CF-41F3-AA3F-94D9F85F5E03}"/>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250072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40CB020-2422-4947-A487-BDEF2C35BB0F}"/>
              </a:ext>
            </a:extLst>
          </p:cNvPr>
          <p:cNvSpPr>
            <a:spLocks noGrp="1"/>
          </p:cNvSpPr>
          <p:nvPr>
            <p:ph type="dt" sz="half" idx="10"/>
          </p:nvPr>
        </p:nvSpPr>
        <p:spPr/>
        <p:txBody>
          <a:bodyPr/>
          <a:lstStyle/>
          <a:p>
            <a:fld id="{DA349FF5-A5E4-4132-BC9F-3092B37C7CC7}" type="datetime1">
              <a:rPr kumimoji="1" lang="ja-JP" altLang="en-US" smtClean="0"/>
              <a:t>2024/11/5</a:t>
            </a:fld>
            <a:endParaRPr kumimoji="1" lang="ja-JP" altLang="en-US"/>
          </a:p>
        </p:txBody>
      </p:sp>
      <p:sp>
        <p:nvSpPr>
          <p:cNvPr id="3" name="フッター プレースホルダー 2">
            <a:extLst>
              <a:ext uri="{FF2B5EF4-FFF2-40B4-BE49-F238E27FC236}">
                <a16:creationId xmlns:a16="http://schemas.microsoft.com/office/drawing/2014/main" id="{ECDC088F-311E-4845-9BB3-9065B391A62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680845E-6F91-41C9-9492-EE60281BE69C}"/>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3432494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975220-467F-4BCF-83E2-1C707F12365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2E76DA-6E01-4E37-8307-8127EE949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072AB42-C37C-443F-9B4D-597B11426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3B65B6C-6E56-4533-A27C-14BF19194E28}"/>
              </a:ext>
            </a:extLst>
          </p:cNvPr>
          <p:cNvSpPr>
            <a:spLocks noGrp="1"/>
          </p:cNvSpPr>
          <p:nvPr>
            <p:ph type="dt" sz="half" idx="10"/>
          </p:nvPr>
        </p:nvSpPr>
        <p:spPr/>
        <p:txBody>
          <a:bodyPr/>
          <a:lstStyle/>
          <a:p>
            <a:fld id="{2DEAC4C3-CC80-4351-A4C2-57E46B70F7BE}" type="datetime1">
              <a:rPr kumimoji="1" lang="ja-JP" altLang="en-US" smtClean="0"/>
              <a:t>2024/11/5</a:t>
            </a:fld>
            <a:endParaRPr kumimoji="1" lang="ja-JP" altLang="en-US"/>
          </a:p>
        </p:txBody>
      </p:sp>
      <p:sp>
        <p:nvSpPr>
          <p:cNvPr id="6" name="フッター プレースホルダー 5">
            <a:extLst>
              <a:ext uri="{FF2B5EF4-FFF2-40B4-BE49-F238E27FC236}">
                <a16:creationId xmlns:a16="http://schemas.microsoft.com/office/drawing/2014/main" id="{EB6ECBDE-FDEB-4972-8B31-72B10409089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58522D2-A66C-459B-ACC8-CB0DB4B47A28}"/>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423119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A3AB21-DC73-4BFE-AC9B-38EA5DF3EFB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11D9476-88FF-49FE-BAA5-282F43706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53B20F9-1AA5-4CBA-848A-445B7E483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DB752F9-BB8E-4D83-A9FC-E6E4C01C7474}"/>
              </a:ext>
            </a:extLst>
          </p:cNvPr>
          <p:cNvSpPr>
            <a:spLocks noGrp="1"/>
          </p:cNvSpPr>
          <p:nvPr>
            <p:ph type="dt" sz="half" idx="10"/>
          </p:nvPr>
        </p:nvSpPr>
        <p:spPr/>
        <p:txBody>
          <a:bodyPr/>
          <a:lstStyle/>
          <a:p>
            <a:fld id="{36DE1812-979D-42FF-852D-273EE85E870A}" type="datetime1">
              <a:rPr kumimoji="1" lang="ja-JP" altLang="en-US" smtClean="0"/>
              <a:t>2024/11/5</a:t>
            </a:fld>
            <a:endParaRPr kumimoji="1" lang="ja-JP" altLang="en-US"/>
          </a:p>
        </p:txBody>
      </p:sp>
      <p:sp>
        <p:nvSpPr>
          <p:cNvPr id="6" name="フッター プレースホルダー 5">
            <a:extLst>
              <a:ext uri="{FF2B5EF4-FFF2-40B4-BE49-F238E27FC236}">
                <a16:creationId xmlns:a16="http://schemas.microsoft.com/office/drawing/2014/main" id="{2C7788E0-D28E-4A23-A3E7-F639E594B55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FE1C323-750D-46A2-8223-9B9F1C8DE04F}"/>
              </a:ext>
            </a:extLst>
          </p:cNvPr>
          <p:cNvSpPr>
            <a:spLocks noGrp="1"/>
          </p:cNvSpPr>
          <p:nvPr>
            <p:ph type="sldNum" sz="quarter" idx="12"/>
          </p:nvPr>
        </p:nvSpPr>
        <p:spPr/>
        <p:txBody>
          <a:body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1928594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7A02C28-0C9D-4B55-BB8A-85C0D9764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AD1FC18-4ABE-44A3-9FB6-B46328204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E72792-4DF4-44EA-A311-833F9557B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ABAA3-25C1-446D-AF01-2C44ADED615B}"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3538C58C-59DE-429E-A095-AFB1162490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DD6BD7-21DF-4E0D-8518-55FFC1B87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F6B4A-8A06-45F9-87E4-D154F13D2288}" type="slidenum">
              <a:rPr kumimoji="1" lang="ja-JP" altLang="en-US" smtClean="0"/>
              <a:t>‹#›</a:t>
            </a:fld>
            <a:endParaRPr kumimoji="1" lang="ja-JP" altLang="en-US"/>
          </a:p>
        </p:txBody>
      </p:sp>
    </p:spTree>
    <p:extLst>
      <p:ext uri="{BB962C8B-B14F-4D97-AF65-F5344CB8AC3E}">
        <p14:creationId xmlns:p14="http://schemas.microsoft.com/office/powerpoint/2010/main" val="1687972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104367-D684-4DEC-9C23-972A79FB3F9D}"/>
              </a:ext>
            </a:extLst>
          </p:cNvPr>
          <p:cNvPicPr>
            <a:picLocks noChangeAspect="1"/>
          </p:cNvPicPr>
          <p:nvPr/>
        </p:nvPicPr>
        <p:blipFill rotWithShape="1">
          <a:blip r:embed="rId3"/>
          <a:srcRect t="17088"/>
          <a:stretch/>
        </p:blipFill>
        <p:spPr>
          <a:xfrm>
            <a:off x="0" y="600074"/>
            <a:ext cx="12192000" cy="5686109"/>
          </a:xfrm>
          <a:prstGeom prst="rect">
            <a:avLst/>
          </a:prstGeom>
        </p:spPr>
      </p:pic>
      <p:pic>
        <p:nvPicPr>
          <p:cNvPr id="6" name="図 5">
            <a:extLst>
              <a:ext uri="{FF2B5EF4-FFF2-40B4-BE49-F238E27FC236}">
                <a16:creationId xmlns:a16="http://schemas.microsoft.com/office/drawing/2014/main" id="{F7FB7E53-E9A7-6EDE-00E6-80B50EA1AD81}"/>
              </a:ext>
            </a:extLst>
          </p:cNvPr>
          <p:cNvPicPr>
            <a:picLocks noChangeAspect="1"/>
          </p:cNvPicPr>
          <p:nvPr/>
        </p:nvPicPr>
        <p:blipFill>
          <a:blip r:embed="rId4"/>
          <a:stretch>
            <a:fillRect/>
          </a:stretch>
        </p:blipFill>
        <p:spPr>
          <a:xfrm>
            <a:off x="8976554" y="281166"/>
            <a:ext cx="2821746" cy="1263319"/>
          </a:xfrm>
          <a:prstGeom prst="rect">
            <a:avLst/>
          </a:prstGeom>
        </p:spPr>
      </p:pic>
      <p:sp>
        <p:nvSpPr>
          <p:cNvPr id="9" name="フリーフォーム: 図形 8">
            <a:extLst>
              <a:ext uri="{FF2B5EF4-FFF2-40B4-BE49-F238E27FC236}">
                <a16:creationId xmlns:a16="http://schemas.microsoft.com/office/drawing/2014/main" id="{D01B461C-4A34-B085-4551-F4F07BC1F468}"/>
              </a:ext>
            </a:extLst>
          </p:cNvPr>
          <p:cNvSpPr>
            <a:spLocks noGrp="1" noRot="1" noMove="1" noResize="1" noEditPoints="1" noAdjustHandles="1" noChangeArrowheads="1" noChangeShapeType="1"/>
          </p:cNvSpPr>
          <p:nvPr/>
        </p:nvSpPr>
        <p:spPr>
          <a:xfrm>
            <a:off x="0" y="4023808"/>
            <a:ext cx="11016943" cy="2262375"/>
          </a:xfrm>
          <a:custGeom>
            <a:avLst/>
            <a:gdLst>
              <a:gd name="connsiteX0" fmla="*/ 6654940 w 11016943"/>
              <a:gd name="connsiteY0" fmla="*/ 0 h 2262375"/>
              <a:gd name="connsiteX1" fmla="*/ 9994146 w 11016943"/>
              <a:gd name="connsiteY1" fmla="*/ 0 h 2262375"/>
              <a:gd name="connsiteX2" fmla="*/ 11016943 w 11016943"/>
              <a:gd name="connsiteY2" fmla="*/ 2262375 h 2262375"/>
              <a:gd name="connsiteX3" fmla="*/ 7937500 w 11016943"/>
              <a:gd name="connsiteY3" fmla="*/ 2262375 h 2262375"/>
              <a:gd name="connsiteX4" fmla="*/ 5632143 w 11016943"/>
              <a:gd name="connsiteY4" fmla="*/ 2262375 h 2262375"/>
              <a:gd name="connsiteX5" fmla="*/ 0 w 11016943"/>
              <a:gd name="connsiteY5" fmla="*/ 2262375 h 2262375"/>
              <a:gd name="connsiteX6" fmla="*/ 0 w 11016943"/>
              <a:gd name="connsiteY6" fmla="*/ 1 h 2262375"/>
              <a:gd name="connsiteX7" fmla="*/ 6654940 w 11016943"/>
              <a:gd name="connsiteY7" fmla="*/ 1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6943" h="2262375">
                <a:moveTo>
                  <a:pt x="6654940" y="0"/>
                </a:moveTo>
                <a:lnTo>
                  <a:pt x="9994146" y="0"/>
                </a:lnTo>
                <a:lnTo>
                  <a:pt x="11016943" y="2262375"/>
                </a:lnTo>
                <a:lnTo>
                  <a:pt x="7937500" y="2262375"/>
                </a:lnTo>
                <a:lnTo>
                  <a:pt x="5632143" y="2262375"/>
                </a:lnTo>
                <a:lnTo>
                  <a:pt x="0" y="2262375"/>
                </a:lnTo>
                <a:lnTo>
                  <a:pt x="0" y="1"/>
                </a:lnTo>
                <a:lnTo>
                  <a:pt x="6654940"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タイトル 1">
            <a:extLst>
              <a:ext uri="{FF2B5EF4-FFF2-40B4-BE49-F238E27FC236}">
                <a16:creationId xmlns:a16="http://schemas.microsoft.com/office/drawing/2014/main" id="{FBBE79DB-3BB1-679C-8955-21159EF978CF}"/>
              </a:ext>
            </a:extLst>
          </p:cNvPr>
          <p:cNvSpPr txBox="1">
            <a:spLocks/>
          </p:cNvSpPr>
          <p:nvPr/>
        </p:nvSpPr>
        <p:spPr>
          <a:xfrm>
            <a:off x="732372" y="4479325"/>
            <a:ext cx="8856059" cy="133682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a:solidFill>
                  <a:srgbClr val="FFFFFF"/>
                </a:solidFill>
                <a:latin typeface="メイリオ" panose="020B0604030504040204" pitchFamily="50" charset="-128"/>
                <a:ea typeface="メイリオ" panose="020B0604030504040204" pitchFamily="50" charset="-128"/>
              </a:rPr>
              <a:t>TERRA</a:t>
            </a:r>
            <a:br>
              <a:rPr lang="en-US" altLang="ja-JP" sz="4800" b="1">
                <a:solidFill>
                  <a:srgbClr val="FFFFFF"/>
                </a:solidFill>
                <a:latin typeface="メイリオ" panose="020B0604030504040204" pitchFamily="50" charset="-128"/>
                <a:ea typeface="メイリオ" panose="020B0604030504040204" pitchFamily="50" charset="-128"/>
              </a:rPr>
            </a:br>
            <a:r>
              <a:rPr lang="en-US" altLang="ja-JP" sz="4800" b="1">
                <a:solidFill>
                  <a:srgbClr val="FFFFFF"/>
                </a:solidFill>
                <a:latin typeface="メイリオ" panose="020B0604030504040204" pitchFamily="50" charset="-128"/>
                <a:ea typeface="メイリオ" panose="020B0604030504040204" pitchFamily="50" charset="-128"/>
              </a:rPr>
              <a:t>Avatar Track</a:t>
            </a:r>
            <a:endParaRPr lang="ja-JP" altLang="en-US" sz="4800" b="1">
              <a:solidFill>
                <a:srgbClr val="FFFFFF"/>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AFE292E7-4423-FB54-8231-3E6733A1C7DE}"/>
              </a:ext>
            </a:extLst>
          </p:cNvPr>
          <p:cNvSpPr/>
          <p:nvPr/>
        </p:nvSpPr>
        <p:spPr>
          <a:xfrm>
            <a:off x="393700" y="281166"/>
            <a:ext cx="4005306" cy="597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アイコン が含まれている画像&#10;&#10;自動的に生成された説明">
            <a:extLst>
              <a:ext uri="{FF2B5EF4-FFF2-40B4-BE49-F238E27FC236}">
                <a16:creationId xmlns:a16="http://schemas.microsoft.com/office/drawing/2014/main" id="{312328C0-394E-C1FF-F9C5-D45F82B5B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30" y="318403"/>
            <a:ext cx="3753147" cy="484577"/>
          </a:xfrm>
          <a:prstGeom prst="rect">
            <a:avLst/>
          </a:prstGeom>
        </p:spPr>
      </p:pic>
    </p:spTree>
    <p:extLst>
      <p:ext uri="{BB962C8B-B14F-4D97-AF65-F5344CB8AC3E}">
        <p14:creationId xmlns:p14="http://schemas.microsoft.com/office/powerpoint/2010/main" val="1189492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A3DE307-D9B3-2623-45C5-8359AFF6CCFE}"/>
              </a:ext>
            </a:extLst>
          </p:cNvPr>
          <p:cNvSpPr>
            <a:spLocks noGrp="1"/>
          </p:cNvSpPr>
          <p:nvPr>
            <p:ph type="sldNum" sz="quarter" idx="12"/>
          </p:nvPr>
        </p:nvSpPr>
        <p:spPr/>
        <p:txBody>
          <a:bodyPr/>
          <a:lstStyle/>
          <a:p>
            <a:fld id="{DD7F6B4A-8A06-45F9-87E4-D154F13D2288}" type="slidenum">
              <a:rPr kumimoji="1" lang="ja-JP" altLang="en-US" smtClean="0"/>
              <a:t>10</a:t>
            </a:fld>
            <a:endParaRPr kumimoji="1" lang="ja-JP" altLang="en-US"/>
          </a:p>
        </p:txBody>
      </p:sp>
      <p:sp>
        <p:nvSpPr>
          <p:cNvPr id="5" name="テキスト ボックス 4">
            <a:extLst>
              <a:ext uri="{FF2B5EF4-FFF2-40B4-BE49-F238E27FC236}">
                <a16:creationId xmlns:a16="http://schemas.microsoft.com/office/drawing/2014/main" id="{81FCCB48-88E3-9096-E4A5-9B2F6020AAC8}"/>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Track’s Flow</a:t>
            </a:r>
            <a:r>
              <a:rPr lang="ja-JP" altLang="en-US" sz="2800" b="1" dirty="0">
                <a:solidFill>
                  <a:schemeClr val="bg1"/>
                </a:solidFill>
                <a:latin typeface="メイリオ" panose="020B0604030504040204" pitchFamily="50" charset="-128"/>
                <a:ea typeface="メイリオ" panose="020B0604030504040204" pitchFamily="50" charset="-128"/>
              </a:rPr>
              <a:t> </a:t>
            </a:r>
            <a:r>
              <a:rPr lang="en-US" altLang="ja-JP" sz="2800" b="1" dirty="0">
                <a:solidFill>
                  <a:schemeClr val="bg1"/>
                </a:solidFill>
                <a:latin typeface="メイリオ" panose="020B0604030504040204" pitchFamily="50" charset="-128"/>
                <a:ea typeface="メイリオ" panose="020B0604030504040204" pitchFamily="50" charset="-128"/>
              </a:rPr>
              <a:t>(1 of 4)</a:t>
            </a:r>
          </a:p>
        </p:txBody>
      </p:sp>
      <p:pic>
        <p:nvPicPr>
          <p:cNvPr id="9" name="図 8" descr="屋外, 乗る, 建物, 男 が含まれている画像&#10;&#10;自動的に生成された説明">
            <a:extLst>
              <a:ext uri="{FF2B5EF4-FFF2-40B4-BE49-F238E27FC236}">
                <a16:creationId xmlns:a16="http://schemas.microsoft.com/office/drawing/2014/main" id="{610328BC-009C-2B3E-FBEC-45DA8F9B5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400" y="1125525"/>
            <a:ext cx="3586314" cy="2104492"/>
          </a:xfrm>
          <a:prstGeom prst="rect">
            <a:avLst/>
          </a:prstGeom>
        </p:spPr>
      </p:pic>
      <p:sp>
        <p:nvSpPr>
          <p:cNvPr id="10" name="正方形/長方形 9">
            <a:extLst>
              <a:ext uri="{FF2B5EF4-FFF2-40B4-BE49-F238E27FC236}">
                <a16:creationId xmlns:a16="http://schemas.microsoft.com/office/drawing/2014/main" id="{0B28DF72-BFE1-B7F4-9D6E-C3FFA4D34EFE}"/>
              </a:ext>
            </a:extLst>
          </p:cNvPr>
          <p:cNvSpPr/>
          <p:nvPr/>
        </p:nvSpPr>
        <p:spPr>
          <a:xfrm>
            <a:off x="4806013" y="1553530"/>
            <a:ext cx="4840012" cy="980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Meiryo"/>
                <a:ea typeface="Meiryo"/>
              </a:rPr>
              <a:t>■</a:t>
            </a:r>
            <a:r>
              <a:rPr lang="en-US" altLang="ja-JP" sz="1400" b="1" dirty="0">
                <a:solidFill>
                  <a:schemeClr val="tx1"/>
                </a:solidFill>
                <a:latin typeface="Meiryo"/>
                <a:ea typeface="Meiryo"/>
              </a:rPr>
              <a:t>Start/Goal</a:t>
            </a:r>
            <a:endParaRPr lang="ja-JP" altLang="en-US" sz="1400" b="1" dirty="0">
              <a:solidFill>
                <a:schemeClr val="tx1"/>
              </a:solidFill>
              <a:latin typeface="Meiryo"/>
              <a:ea typeface="Meiryo"/>
            </a:endParaRPr>
          </a:p>
          <a:p>
            <a:pPr>
              <a:lnSpc>
                <a:spcPct val="130000"/>
              </a:lnSpc>
            </a:pPr>
            <a:r>
              <a:rPr lang="en-US" altLang="ja-JP" sz="1400" dirty="0">
                <a:solidFill>
                  <a:schemeClr val="tx1"/>
                </a:solidFill>
                <a:latin typeface="Meiryo"/>
                <a:ea typeface="Meiryo"/>
              </a:rPr>
              <a:t>The race will start and end on a beach in front of the Lion Turtle Islands.</a:t>
            </a:r>
          </a:p>
        </p:txBody>
      </p:sp>
      <p:sp>
        <p:nvSpPr>
          <p:cNvPr id="12" name="正方形/長方形 11">
            <a:extLst>
              <a:ext uri="{FF2B5EF4-FFF2-40B4-BE49-F238E27FC236}">
                <a16:creationId xmlns:a16="http://schemas.microsoft.com/office/drawing/2014/main" id="{8568CD6A-00F3-C35D-AE25-16007B5B6823}"/>
              </a:ext>
            </a:extLst>
          </p:cNvPr>
          <p:cNvSpPr/>
          <p:nvPr/>
        </p:nvSpPr>
        <p:spPr>
          <a:xfrm>
            <a:off x="4806011" y="3658542"/>
            <a:ext cx="5232023" cy="1496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Meiryo"/>
                <a:ea typeface="Meiryo"/>
              </a:rPr>
              <a:t>■</a:t>
            </a:r>
            <a:r>
              <a:rPr lang="en-US" altLang="ja-JP" sz="1400" b="1" dirty="0">
                <a:solidFill>
                  <a:schemeClr val="tx1"/>
                </a:solidFill>
                <a:latin typeface="Meiryo"/>
                <a:ea typeface="Meiryo"/>
              </a:rPr>
              <a:t>Bending Gate</a:t>
            </a:r>
            <a:endParaRPr lang="ja-JP" altLang="en-US" sz="1400" b="1" dirty="0">
              <a:solidFill>
                <a:schemeClr val="tx1"/>
              </a:solidFill>
              <a:latin typeface="Meiryo"/>
              <a:ea typeface="Meiryo"/>
            </a:endParaRPr>
          </a:p>
          <a:p>
            <a:pPr>
              <a:lnSpc>
                <a:spcPct val="130000"/>
              </a:lnSpc>
            </a:pPr>
            <a:r>
              <a:rPr lang="en-US" altLang="ja-JP" sz="1400" dirty="0">
                <a:solidFill>
                  <a:schemeClr val="tx1"/>
                </a:solidFill>
                <a:latin typeface="Meiryo"/>
                <a:ea typeface="Meiryo"/>
              </a:rPr>
              <a:t>Players choose which Bending ability they want in this lap.</a:t>
            </a:r>
          </a:p>
          <a:p>
            <a:pPr>
              <a:lnSpc>
                <a:spcPct val="130000"/>
              </a:lnSpc>
            </a:pPr>
            <a:r>
              <a:rPr lang="en-US" altLang="ja-JP" sz="1400" dirty="0">
                <a:solidFill>
                  <a:schemeClr val="tx1"/>
                </a:solidFill>
                <a:latin typeface="Meiryo"/>
                <a:ea typeface="Meiryo"/>
              </a:rPr>
              <a:t>They can reobtain it during the final lap.</a:t>
            </a:r>
          </a:p>
          <a:p>
            <a:pPr>
              <a:lnSpc>
                <a:spcPct val="130000"/>
              </a:lnSpc>
            </a:pPr>
            <a:r>
              <a:rPr lang="en-US" altLang="ja-JP" sz="1400" dirty="0">
                <a:solidFill>
                  <a:schemeClr val="tx1"/>
                </a:solidFill>
                <a:highlight>
                  <a:srgbClr val="FFFF00"/>
                </a:highlight>
                <a:latin typeface="Meiryo"/>
                <a:ea typeface="Meiryo"/>
              </a:rPr>
              <a:t>2 Bending types are provided at random for each race.</a:t>
            </a:r>
            <a:endParaRPr lang="en-US" altLang="ja-JP" sz="1400" dirty="0">
              <a:solidFill>
                <a:schemeClr val="tx1"/>
              </a:solidFill>
              <a:latin typeface="Meiryo"/>
              <a:ea typeface="Meiryo"/>
            </a:endParaRPr>
          </a:p>
        </p:txBody>
      </p:sp>
      <p:pic>
        <p:nvPicPr>
          <p:cNvPr id="14" name="図 13">
            <a:extLst>
              <a:ext uri="{FF2B5EF4-FFF2-40B4-BE49-F238E27FC236}">
                <a16:creationId xmlns:a16="http://schemas.microsoft.com/office/drawing/2014/main" id="{907CAD0E-BC3E-DC9D-D39C-387D7F3A7DCA}"/>
              </a:ext>
            </a:extLst>
          </p:cNvPr>
          <p:cNvPicPr>
            <a:picLocks noChangeAspect="1"/>
          </p:cNvPicPr>
          <p:nvPr/>
        </p:nvPicPr>
        <p:blipFill>
          <a:blip r:embed="rId3"/>
          <a:stretch>
            <a:fillRect/>
          </a:stretch>
        </p:blipFill>
        <p:spPr>
          <a:xfrm>
            <a:off x="756400" y="3503292"/>
            <a:ext cx="3583003" cy="1962326"/>
          </a:xfrm>
          <a:prstGeom prst="rect">
            <a:avLst/>
          </a:prstGeom>
        </p:spPr>
      </p:pic>
    </p:spTree>
    <p:extLst>
      <p:ext uri="{BB962C8B-B14F-4D97-AF65-F5344CB8AC3E}">
        <p14:creationId xmlns:p14="http://schemas.microsoft.com/office/powerpoint/2010/main" val="1114735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A3DE307-D9B3-2623-45C5-8359AFF6CCFE}"/>
              </a:ext>
            </a:extLst>
          </p:cNvPr>
          <p:cNvSpPr>
            <a:spLocks noGrp="1"/>
          </p:cNvSpPr>
          <p:nvPr>
            <p:ph type="sldNum" sz="quarter" idx="12"/>
          </p:nvPr>
        </p:nvSpPr>
        <p:spPr/>
        <p:txBody>
          <a:bodyPr/>
          <a:lstStyle/>
          <a:p>
            <a:fld id="{DD7F6B4A-8A06-45F9-87E4-D154F13D2288}" type="slidenum">
              <a:rPr kumimoji="1" lang="ja-JP" altLang="en-US" smtClean="0"/>
              <a:t>11</a:t>
            </a:fld>
            <a:endParaRPr kumimoji="1" lang="ja-JP" altLang="en-US"/>
          </a:p>
        </p:txBody>
      </p:sp>
      <p:sp>
        <p:nvSpPr>
          <p:cNvPr id="5" name="テキスト ボックス 4">
            <a:extLst>
              <a:ext uri="{FF2B5EF4-FFF2-40B4-BE49-F238E27FC236}">
                <a16:creationId xmlns:a16="http://schemas.microsoft.com/office/drawing/2014/main" id="{81FCCB48-88E3-9096-E4A5-9B2F6020AAC8}"/>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Track’s Flow</a:t>
            </a:r>
            <a:r>
              <a:rPr lang="ja-JP" altLang="en-US" sz="2800" b="1" dirty="0">
                <a:solidFill>
                  <a:schemeClr val="bg1"/>
                </a:solidFill>
                <a:latin typeface="メイリオ" panose="020B0604030504040204" pitchFamily="50" charset="-128"/>
                <a:ea typeface="メイリオ" panose="020B0604030504040204" pitchFamily="50" charset="-128"/>
              </a:rPr>
              <a:t> </a:t>
            </a:r>
            <a:r>
              <a:rPr lang="en-US" altLang="ja-JP" sz="2800" b="1" dirty="0">
                <a:solidFill>
                  <a:schemeClr val="bg1"/>
                </a:solidFill>
                <a:latin typeface="メイリオ" panose="020B0604030504040204" pitchFamily="50" charset="-128"/>
                <a:ea typeface="メイリオ" panose="020B0604030504040204" pitchFamily="50" charset="-128"/>
              </a:rPr>
              <a:t>(2 of 4)</a:t>
            </a:r>
          </a:p>
        </p:txBody>
      </p:sp>
      <p:sp>
        <p:nvSpPr>
          <p:cNvPr id="12" name="正方形/長方形 11">
            <a:extLst>
              <a:ext uri="{FF2B5EF4-FFF2-40B4-BE49-F238E27FC236}">
                <a16:creationId xmlns:a16="http://schemas.microsoft.com/office/drawing/2014/main" id="{8568CD6A-00F3-C35D-AE25-16007B5B6823}"/>
              </a:ext>
            </a:extLst>
          </p:cNvPr>
          <p:cNvSpPr/>
          <p:nvPr/>
        </p:nvSpPr>
        <p:spPr>
          <a:xfrm>
            <a:off x="4913661" y="3955569"/>
            <a:ext cx="6588057" cy="1706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Meiryo"/>
                <a:ea typeface="Meiryo"/>
              </a:rPr>
              <a:t>■</a:t>
            </a:r>
            <a:r>
              <a:rPr lang="en-US" altLang="ja-JP" sz="1400" b="1" dirty="0">
                <a:solidFill>
                  <a:schemeClr val="tx1"/>
                </a:solidFill>
                <a:latin typeface="Meiryo"/>
                <a:ea typeface="Meiryo"/>
              </a:rPr>
              <a:t>Warp to Air Nomads</a:t>
            </a:r>
          </a:p>
          <a:p>
            <a:pPr>
              <a:lnSpc>
                <a:spcPct val="130000"/>
              </a:lnSpc>
            </a:pPr>
            <a:r>
              <a:rPr lang="en-US" altLang="ja-JP" sz="1400" dirty="0">
                <a:solidFill>
                  <a:schemeClr val="tx1"/>
                </a:solidFill>
                <a:latin typeface="Meiryo"/>
                <a:ea typeface="Meiryo"/>
              </a:rPr>
              <a:t>TERRA has a warping gimmick called Ring Gates, which we plan to use in transporting the player from Lion Turtle Islands to Air Nomads. We are also considering changing the design to match the aesthetics of Avatar.</a:t>
            </a:r>
          </a:p>
        </p:txBody>
      </p:sp>
      <p:pic>
        <p:nvPicPr>
          <p:cNvPr id="24" name="図 23">
            <a:extLst>
              <a:ext uri="{FF2B5EF4-FFF2-40B4-BE49-F238E27FC236}">
                <a16:creationId xmlns:a16="http://schemas.microsoft.com/office/drawing/2014/main" id="{10C7C2B1-A1DC-FD63-4497-6AC40F35201B}"/>
              </a:ext>
            </a:extLst>
          </p:cNvPr>
          <p:cNvPicPr>
            <a:picLocks noChangeAspect="1"/>
          </p:cNvPicPr>
          <p:nvPr/>
        </p:nvPicPr>
        <p:blipFill>
          <a:blip r:embed="rId2"/>
          <a:stretch>
            <a:fillRect/>
          </a:stretch>
        </p:blipFill>
        <p:spPr>
          <a:xfrm>
            <a:off x="810204" y="3350792"/>
            <a:ext cx="1975771" cy="1165929"/>
          </a:xfrm>
          <a:prstGeom prst="rect">
            <a:avLst/>
          </a:prstGeom>
        </p:spPr>
      </p:pic>
      <p:pic>
        <p:nvPicPr>
          <p:cNvPr id="27" name="図 26">
            <a:extLst>
              <a:ext uri="{FF2B5EF4-FFF2-40B4-BE49-F238E27FC236}">
                <a16:creationId xmlns:a16="http://schemas.microsoft.com/office/drawing/2014/main" id="{DF54CDAF-B6AA-2A37-BA47-0FF0AD780872}"/>
              </a:ext>
            </a:extLst>
          </p:cNvPr>
          <p:cNvPicPr>
            <a:picLocks noChangeAspect="1"/>
          </p:cNvPicPr>
          <p:nvPr/>
        </p:nvPicPr>
        <p:blipFill>
          <a:blip r:embed="rId3"/>
          <a:stretch>
            <a:fillRect/>
          </a:stretch>
        </p:blipFill>
        <p:spPr>
          <a:xfrm>
            <a:off x="1692942" y="4370689"/>
            <a:ext cx="2552721" cy="1447419"/>
          </a:xfrm>
          <a:prstGeom prst="rect">
            <a:avLst/>
          </a:prstGeom>
        </p:spPr>
      </p:pic>
      <p:sp>
        <p:nvSpPr>
          <p:cNvPr id="9" name="正方形/長方形 8">
            <a:extLst>
              <a:ext uri="{FF2B5EF4-FFF2-40B4-BE49-F238E27FC236}">
                <a16:creationId xmlns:a16="http://schemas.microsoft.com/office/drawing/2014/main" id="{34C8C0FC-6F40-3B67-A049-646968EA63E5}"/>
              </a:ext>
            </a:extLst>
          </p:cNvPr>
          <p:cNvSpPr/>
          <p:nvPr/>
        </p:nvSpPr>
        <p:spPr>
          <a:xfrm>
            <a:off x="4913661" y="1235702"/>
            <a:ext cx="5799163" cy="1666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Meiryo"/>
                <a:ea typeface="Meiryo"/>
              </a:rPr>
              <a:t>■</a:t>
            </a:r>
            <a:r>
              <a:rPr lang="en-US" altLang="ja-JP" sz="1400" b="1" dirty="0">
                <a:solidFill>
                  <a:schemeClr val="tx1"/>
                </a:solidFill>
                <a:latin typeface="Meiryo"/>
                <a:ea typeface="Meiryo"/>
              </a:rPr>
              <a:t>Bending</a:t>
            </a:r>
            <a:r>
              <a:rPr lang="ja-JP" altLang="en-US" sz="1400" b="1" dirty="0">
                <a:solidFill>
                  <a:schemeClr val="tx1"/>
                </a:solidFill>
                <a:latin typeface="Meiryo"/>
                <a:ea typeface="Meiryo"/>
              </a:rPr>
              <a:t> </a:t>
            </a:r>
            <a:r>
              <a:rPr lang="en-US" altLang="ja-JP" sz="1400" b="1" dirty="0">
                <a:solidFill>
                  <a:schemeClr val="tx1"/>
                </a:solidFill>
                <a:latin typeface="Meiryo"/>
                <a:ea typeface="Meiryo"/>
              </a:rPr>
              <a:t>Tutorial</a:t>
            </a:r>
            <a:endParaRPr lang="ja-JP" altLang="en-US" sz="1400" b="1" dirty="0">
              <a:solidFill>
                <a:schemeClr val="tx1"/>
              </a:solidFill>
              <a:latin typeface="Meiryo"/>
              <a:ea typeface="Meiryo"/>
            </a:endParaRPr>
          </a:p>
          <a:p>
            <a:pPr>
              <a:lnSpc>
                <a:spcPct val="130000"/>
              </a:lnSpc>
            </a:pPr>
            <a:r>
              <a:rPr lang="en-US" altLang="ja-JP" sz="1400" dirty="0">
                <a:solidFill>
                  <a:schemeClr val="tx1"/>
                </a:solidFill>
                <a:latin typeface="Meiryo"/>
                <a:ea typeface="Meiryo"/>
              </a:rPr>
              <a:t>Objects are placed all around the track after passing through the Bending Gate, </a:t>
            </a:r>
            <a:r>
              <a:rPr lang="en-US" altLang="ja-JP" sz="1400" dirty="0">
                <a:solidFill>
                  <a:schemeClr val="tx1"/>
                </a:solidFill>
                <a:highlight>
                  <a:srgbClr val="FFFF00"/>
                </a:highlight>
                <a:latin typeface="Meiryo"/>
                <a:ea typeface="Meiryo"/>
              </a:rPr>
              <a:t>letting players test and experience what effects their Bending powers are capable of.</a:t>
            </a:r>
          </a:p>
        </p:txBody>
      </p:sp>
      <p:grpSp>
        <p:nvGrpSpPr>
          <p:cNvPr id="14" name="グループ化 13">
            <a:extLst>
              <a:ext uri="{FF2B5EF4-FFF2-40B4-BE49-F238E27FC236}">
                <a16:creationId xmlns:a16="http://schemas.microsoft.com/office/drawing/2014/main" id="{9EDED9F3-DD12-3F7B-70B7-F2A5F5960C44}"/>
              </a:ext>
            </a:extLst>
          </p:cNvPr>
          <p:cNvGrpSpPr/>
          <p:nvPr/>
        </p:nvGrpSpPr>
        <p:grpSpPr>
          <a:xfrm>
            <a:off x="1029801" y="913610"/>
            <a:ext cx="1988442" cy="1083618"/>
            <a:chOff x="4242032" y="2968865"/>
            <a:chExt cx="3056390" cy="1719219"/>
          </a:xfrm>
        </p:grpSpPr>
        <p:pic>
          <p:nvPicPr>
            <p:cNvPr id="16" name="図 15">
              <a:extLst>
                <a:ext uri="{FF2B5EF4-FFF2-40B4-BE49-F238E27FC236}">
                  <a16:creationId xmlns:a16="http://schemas.microsoft.com/office/drawing/2014/main" id="{94371E63-DD7E-E949-204A-3ACD8DAC3C42}"/>
                </a:ext>
              </a:extLst>
            </p:cNvPr>
            <p:cNvPicPr>
              <a:picLocks noChangeAspect="1"/>
            </p:cNvPicPr>
            <p:nvPr/>
          </p:nvPicPr>
          <p:blipFill>
            <a:blip r:embed="rId4"/>
            <a:stretch>
              <a:fillRect/>
            </a:stretch>
          </p:blipFill>
          <p:spPr>
            <a:xfrm>
              <a:off x="4242032" y="2968865"/>
              <a:ext cx="3056390" cy="1719219"/>
            </a:xfrm>
            <a:prstGeom prst="rect">
              <a:avLst/>
            </a:prstGeom>
          </p:spPr>
        </p:pic>
        <p:grpSp>
          <p:nvGrpSpPr>
            <p:cNvPr id="17" name="グループ化 16">
              <a:extLst>
                <a:ext uri="{FF2B5EF4-FFF2-40B4-BE49-F238E27FC236}">
                  <a16:creationId xmlns:a16="http://schemas.microsoft.com/office/drawing/2014/main" id="{91F9D089-5C79-1612-B55C-51293D5B70D3}"/>
                </a:ext>
              </a:extLst>
            </p:cNvPr>
            <p:cNvGrpSpPr/>
            <p:nvPr/>
          </p:nvGrpSpPr>
          <p:grpSpPr>
            <a:xfrm>
              <a:off x="5621702" y="4285225"/>
              <a:ext cx="291726" cy="246680"/>
              <a:chOff x="4730750" y="2146896"/>
              <a:chExt cx="2660650" cy="2588225"/>
            </a:xfrm>
            <a:effectLst>
              <a:glow rad="50800">
                <a:srgbClr val="00FF00"/>
              </a:glow>
              <a:outerShdw blurRad="50800" dist="50800" dir="5400000" algn="ctr" rotWithShape="0">
                <a:schemeClr val="tx1"/>
              </a:outerShdw>
            </a:effectLst>
          </p:grpSpPr>
          <p:sp>
            <p:nvSpPr>
              <p:cNvPr id="18" name="フリーフォーム: 図形 17">
                <a:extLst>
                  <a:ext uri="{FF2B5EF4-FFF2-40B4-BE49-F238E27FC236}">
                    <a16:creationId xmlns:a16="http://schemas.microsoft.com/office/drawing/2014/main" id="{6B889F67-0E8F-544B-3A3A-54B5220334DC}"/>
                  </a:ext>
                </a:extLst>
              </p:cNvPr>
              <p:cNvSpPr/>
              <p:nvPr/>
            </p:nvSpPr>
            <p:spPr>
              <a:xfrm>
                <a:off x="4730750" y="2146896"/>
                <a:ext cx="2660650" cy="2588225"/>
              </a:xfrm>
              <a:custGeom>
                <a:avLst/>
                <a:gdLst>
                  <a:gd name="connsiteX0" fmla="*/ 425450 w 2660650"/>
                  <a:gd name="connsiteY0" fmla="*/ 1828800 h 2501900"/>
                  <a:gd name="connsiteX1" fmla="*/ 1225550 w 2660650"/>
                  <a:gd name="connsiteY1" fmla="*/ 1828800 h 2501900"/>
                  <a:gd name="connsiteX2" fmla="*/ 1276350 w 2660650"/>
                  <a:gd name="connsiteY2" fmla="*/ 2419350 h 2501900"/>
                  <a:gd name="connsiteX3" fmla="*/ 88900 w 2660650"/>
                  <a:gd name="connsiteY3" fmla="*/ 2463800 h 2501900"/>
                  <a:gd name="connsiteX4" fmla="*/ 0 w 2660650"/>
                  <a:gd name="connsiteY4" fmla="*/ 1879600 h 2501900"/>
                  <a:gd name="connsiteX5" fmla="*/ 730250 w 2660650"/>
                  <a:gd name="connsiteY5" fmla="*/ 69850 h 2501900"/>
                  <a:gd name="connsiteX6" fmla="*/ 1930400 w 2660650"/>
                  <a:gd name="connsiteY6" fmla="*/ 0 h 2501900"/>
                  <a:gd name="connsiteX7" fmla="*/ 2660650 w 2660650"/>
                  <a:gd name="connsiteY7" fmla="*/ 1797050 h 2501900"/>
                  <a:gd name="connsiteX8" fmla="*/ 2622550 w 2660650"/>
                  <a:gd name="connsiteY8" fmla="*/ 2501900 h 2501900"/>
                  <a:gd name="connsiteX9" fmla="*/ 1568450 w 2660650"/>
                  <a:gd name="connsiteY9" fmla="*/ 2476500 h 2501900"/>
                  <a:gd name="connsiteX10" fmla="*/ 1581150 w 2660650"/>
                  <a:gd name="connsiteY10" fmla="*/ 1847850 h 2501900"/>
                  <a:gd name="connsiteX11" fmla="*/ 2413000 w 2660650"/>
                  <a:gd name="connsiteY11" fmla="*/ 1835150 h 2501900"/>
                  <a:gd name="connsiteX0" fmla="*/ 425450 w 2660650"/>
                  <a:gd name="connsiteY0" fmla="*/ 1858282 h 2531382"/>
                  <a:gd name="connsiteX1" fmla="*/ 1225550 w 2660650"/>
                  <a:gd name="connsiteY1" fmla="*/ 1858282 h 2531382"/>
                  <a:gd name="connsiteX2" fmla="*/ 1276350 w 2660650"/>
                  <a:gd name="connsiteY2" fmla="*/ 2448832 h 2531382"/>
                  <a:gd name="connsiteX3" fmla="*/ 88900 w 2660650"/>
                  <a:gd name="connsiteY3" fmla="*/ 2493282 h 2531382"/>
                  <a:gd name="connsiteX4" fmla="*/ 0 w 2660650"/>
                  <a:gd name="connsiteY4" fmla="*/ 1909082 h 2531382"/>
                  <a:gd name="connsiteX5" fmla="*/ 730250 w 2660650"/>
                  <a:gd name="connsiteY5" fmla="*/ 99332 h 2531382"/>
                  <a:gd name="connsiteX6" fmla="*/ 1930400 w 2660650"/>
                  <a:gd name="connsiteY6" fmla="*/ 29482 h 2531382"/>
                  <a:gd name="connsiteX7" fmla="*/ 2660650 w 2660650"/>
                  <a:gd name="connsiteY7" fmla="*/ 1826532 h 2531382"/>
                  <a:gd name="connsiteX8" fmla="*/ 2622550 w 2660650"/>
                  <a:gd name="connsiteY8" fmla="*/ 2531382 h 2531382"/>
                  <a:gd name="connsiteX9" fmla="*/ 1568450 w 2660650"/>
                  <a:gd name="connsiteY9" fmla="*/ 2505982 h 2531382"/>
                  <a:gd name="connsiteX10" fmla="*/ 1581150 w 2660650"/>
                  <a:gd name="connsiteY10" fmla="*/ 1877332 h 2531382"/>
                  <a:gd name="connsiteX11" fmla="*/ 2413000 w 2660650"/>
                  <a:gd name="connsiteY11" fmla="*/ 1864632 h 2531382"/>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302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302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302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810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810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810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810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95812"/>
                  <a:gd name="connsiteX1" fmla="*/ 1225550 w 2660650"/>
                  <a:gd name="connsiteY1" fmla="*/ 1891703 h 2595812"/>
                  <a:gd name="connsiteX2" fmla="*/ 1276350 w 2660650"/>
                  <a:gd name="connsiteY2" fmla="*/ 2482253 h 2595812"/>
                  <a:gd name="connsiteX3" fmla="*/ 88900 w 2660650"/>
                  <a:gd name="connsiteY3" fmla="*/ 2526703 h 2595812"/>
                  <a:gd name="connsiteX4" fmla="*/ 0 w 2660650"/>
                  <a:gd name="connsiteY4" fmla="*/ 1942503 h 2595812"/>
                  <a:gd name="connsiteX5" fmla="*/ 781050 w 2660650"/>
                  <a:gd name="connsiteY5" fmla="*/ 132753 h 2595812"/>
                  <a:gd name="connsiteX6" fmla="*/ 1930400 w 2660650"/>
                  <a:gd name="connsiteY6" fmla="*/ 62903 h 2595812"/>
                  <a:gd name="connsiteX7" fmla="*/ 2660650 w 2660650"/>
                  <a:gd name="connsiteY7" fmla="*/ 1859953 h 2595812"/>
                  <a:gd name="connsiteX8" fmla="*/ 2622550 w 2660650"/>
                  <a:gd name="connsiteY8" fmla="*/ 2564803 h 2595812"/>
                  <a:gd name="connsiteX9" fmla="*/ 1568450 w 2660650"/>
                  <a:gd name="connsiteY9" fmla="*/ 2539403 h 2595812"/>
                  <a:gd name="connsiteX10" fmla="*/ 1581150 w 2660650"/>
                  <a:gd name="connsiteY10" fmla="*/ 1910753 h 2595812"/>
                  <a:gd name="connsiteX11" fmla="*/ 2413000 w 2660650"/>
                  <a:gd name="connsiteY11" fmla="*/ 1898053 h 2595812"/>
                  <a:gd name="connsiteX0" fmla="*/ 425450 w 2660650"/>
                  <a:gd name="connsiteY0" fmla="*/ 1891703 h 2595812"/>
                  <a:gd name="connsiteX1" fmla="*/ 1225550 w 2660650"/>
                  <a:gd name="connsiteY1" fmla="*/ 1891703 h 2595812"/>
                  <a:gd name="connsiteX2" fmla="*/ 1276350 w 2660650"/>
                  <a:gd name="connsiteY2" fmla="*/ 2482253 h 2595812"/>
                  <a:gd name="connsiteX3" fmla="*/ 88900 w 2660650"/>
                  <a:gd name="connsiteY3" fmla="*/ 2526703 h 2595812"/>
                  <a:gd name="connsiteX4" fmla="*/ 0 w 2660650"/>
                  <a:gd name="connsiteY4" fmla="*/ 1942503 h 2595812"/>
                  <a:gd name="connsiteX5" fmla="*/ 781050 w 2660650"/>
                  <a:gd name="connsiteY5" fmla="*/ 132753 h 2595812"/>
                  <a:gd name="connsiteX6" fmla="*/ 1930400 w 2660650"/>
                  <a:gd name="connsiteY6" fmla="*/ 62903 h 2595812"/>
                  <a:gd name="connsiteX7" fmla="*/ 2660650 w 2660650"/>
                  <a:gd name="connsiteY7" fmla="*/ 1859953 h 2595812"/>
                  <a:gd name="connsiteX8" fmla="*/ 2622550 w 2660650"/>
                  <a:gd name="connsiteY8" fmla="*/ 2564803 h 2595812"/>
                  <a:gd name="connsiteX9" fmla="*/ 1568450 w 2660650"/>
                  <a:gd name="connsiteY9" fmla="*/ 2539403 h 2595812"/>
                  <a:gd name="connsiteX10" fmla="*/ 1581150 w 2660650"/>
                  <a:gd name="connsiteY10" fmla="*/ 1910753 h 2595812"/>
                  <a:gd name="connsiteX11" fmla="*/ 2413000 w 2660650"/>
                  <a:gd name="connsiteY11" fmla="*/ 1898053 h 2595812"/>
                  <a:gd name="connsiteX0" fmla="*/ 425450 w 2660650"/>
                  <a:gd name="connsiteY0" fmla="*/ 1891703 h 2588225"/>
                  <a:gd name="connsiteX1" fmla="*/ 1225550 w 2660650"/>
                  <a:gd name="connsiteY1" fmla="*/ 189170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89170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89170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181100 w 2660650"/>
                  <a:gd name="connsiteY1" fmla="*/ 18980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7500 w 2660650"/>
                  <a:gd name="connsiteY10" fmla="*/ 192980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7500 w 2660650"/>
                  <a:gd name="connsiteY10" fmla="*/ 1929803 h 2588225"/>
                  <a:gd name="connsiteX11" fmla="*/ 2413000 w 2660650"/>
                  <a:gd name="connsiteY11" fmla="*/ 1898053 h 2588225"/>
                  <a:gd name="connsiteX0" fmla="*/ 425450 w 2660650"/>
                  <a:gd name="connsiteY0" fmla="*/ 1891703 h 2590795"/>
                  <a:gd name="connsiteX1" fmla="*/ 1225550 w 2660650"/>
                  <a:gd name="connsiteY1" fmla="*/ 1910753 h 2590795"/>
                  <a:gd name="connsiteX2" fmla="*/ 1238250 w 2660650"/>
                  <a:gd name="connsiteY2" fmla="*/ 2463203 h 2590795"/>
                  <a:gd name="connsiteX3" fmla="*/ 88900 w 2660650"/>
                  <a:gd name="connsiteY3" fmla="*/ 2526703 h 2590795"/>
                  <a:gd name="connsiteX4" fmla="*/ 0 w 2660650"/>
                  <a:gd name="connsiteY4" fmla="*/ 1942503 h 2590795"/>
                  <a:gd name="connsiteX5" fmla="*/ 781050 w 2660650"/>
                  <a:gd name="connsiteY5" fmla="*/ 132753 h 2590795"/>
                  <a:gd name="connsiteX6" fmla="*/ 1930400 w 2660650"/>
                  <a:gd name="connsiteY6" fmla="*/ 62903 h 2590795"/>
                  <a:gd name="connsiteX7" fmla="*/ 2660650 w 2660650"/>
                  <a:gd name="connsiteY7" fmla="*/ 1859953 h 2590795"/>
                  <a:gd name="connsiteX8" fmla="*/ 2622550 w 2660650"/>
                  <a:gd name="connsiteY8" fmla="*/ 2564803 h 2590795"/>
                  <a:gd name="connsiteX9" fmla="*/ 1568450 w 2660650"/>
                  <a:gd name="connsiteY9" fmla="*/ 2539403 h 2590795"/>
                  <a:gd name="connsiteX10" fmla="*/ 1587500 w 2660650"/>
                  <a:gd name="connsiteY10" fmla="*/ 1929803 h 2590795"/>
                  <a:gd name="connsiteX11" fmla="*/ 2413000 w 2660650"/>
                  <a:gd name="connsiteY11" fmla="*/ 1898053 h 259079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81150 w 2660650"/>
                  <a:gd name="connsiteY9" fmla="*/ 2501303 h 2588225"/>
                  <a:gd name="connsiteX10" fmla="*/ 1587500 w 2660650"/>
                  <a:gd name="connsiteY10" fmla="*/ 1929803 h 2588225"/>
                  <a:gd name="connsiteX11" fmla="*/ 2413000 w 2660650"/>
                  <a:gd name="connsiteY11" fmla="*/ 1898053 h 2588225"/>
                  <a:gd name="connsiteX0" fmla="*/ 425450 w 2660650"/>
                  <a:gd name="connsiteY0" fmla="*/ 1891703 h 2604632"/>
                  <a:gd name="connsiteX1" fmla="*/ 1225550 w 2660650"/>
                  <a:gd name="connsiteY1" fmla="*/ 1910753 h 2604632"/>
                  <a:gd name="connsiteX2" fmla="*/ 1238250 w 2660650"/>
                  <a:gd name="connsiteY2" fmla="*/ 2463203 h 2604632"/>
                  <a:gd name="connsiteX3" fmla="*/ 88900 w 2660650"/>
                  <a:gd name="connsiteY3" fmla="*/ 2526703 h 2604632"/>
                  <a:gd name="connsiteX4" fmla="*/ 0 w 2660650"/>
                  <a:gd name="connsiteY4" fmla="*/ 1942503 h 2604632"/>
                  <a:gd name="connsiteX5" fmla="*/ 781050 w 2660650"/>
                  <a:gd name="connsiteY5" fmla="*/ 132753 h 2604632"/>
                  <a:gd name="connsiteX6" fmla="*/ 1930400 w 2660650"/>
                  <a:gd name="connsiteY6" fmla="*/ 62903 h 2604632"/>
                  <a:gd name="connsiteX7" fmla="*/ 2660650 w 2660650"/>
                  <a:gd name="connsiteY7" fmla="*/ 1859953 h 2604632"/>
                  <a:gd name="connsiteX8" fmla="*/ 2622550 w 2660650"/>
                  <a:gd name="connsiteY8" fmla="*/ 2564803 h 2604632"/>
                  <a:gd name="connsiteX9" fmla="*/ 1581150 w 2660650"/>
                  <a:gd name="connsiteY9" fmla="*/ 2501303 h 2604632"/>
                  <a:gd name="connsiteX10" fmla="*/ 1587500 w 2660650"/>
                  <a:gd name="connsiteY10" fmla="*/ 1929803 h 2604632"/>
                  <a:gd name="connsiteX11" fmla="*/ 2413000 w 2660650"/>
                  <a:gd name="connsiteY11" fmla="*/ 1898053 h 2604632"/>
                  <a:gd name="connsiteX0" fmla="*/ 425450 w 2673542"/>
                  <a:gd name="connsiteY0" fmla="*/ 1891703 h 2604632"/>
                  <a:gd name="connsiteX1" fmla="*/ 1225550 w 2673542"/>
                  <a:gd name="connsiteY1" fmla="*/ 1910753 h 2604632"/>
                  <a:gd name="connsiteX2" fmla="*/ 1238250 w 2673542"/>
                  <a:gd name="connsiteY2" fmla="*/ 2463203 h 2604632"/>
                  <a:gd name="connsiteX3" fmla="*/ 88900 w 2673542"/>
                  <a:gd name="connsiteY3" fmla="*/ 2526703 h 2604632"/>
                  <a:gd name="connsiteX4" fmla="*/ 0 w 2673542"/>
                  <a:gd name="connsiteY4" fmla="*/ 1942503 h 2604632"/>
                  <a:gd name="connsiteX5" fmla="*/ 781050 w 2673542"/>
                  <a:gd name="connsiteY5" fmla="*/ 132753 h 2604632"/>
                  <a:gd name="connsiteX6" fmla="*/ 1930400 w 2673542"/>
                  <a:gd name="connsiteY6" fmla="*/ 62903 h 2604632"/>
                  <a:gd name="connsiteX7" fmla="*/ 2660650 w 2673542"/>
                  <a:gd name="connsiteY7" fmla="*/ 1859953 h 2604632"/>
                  <a:gd name="connsiteX8" fmla="*/ 2622550 w 2673542"/>
                  <a:gd name="connsiteY8" fmla="*/ 2564803 h 2604632"/>
                  <a:gd name="connsiteX9" fmla="*/ 1581150 w 2673542"/>
                  <a:gd name="connsiteY9" fmla="*/ 2501303 h 2604632"/>
                  <a:gd name="connsiteX10" fmla="*/ 1587500 w 2673542"/>
                  <a:gd name="connsiteY10" fmla="*/ 1929803 h 2604632"/>
                  <a:gd name="connsiteX11" fmla="*/ 2413000 w 2673542"/>
                  <a:gd name="connsiteY11" fmla="*/ 1898053 h 2604632"/>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406650 w 2660650"/>
                  <a:gd name="connsiteY11" fmla="*/ 192980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406650 w 2660650"/>
                  <a:gd name="connsiteY11" fmla="*/ 192980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3876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387600 w 2660650"/>
                  <a:gd name="connsiteY11" fmla="*/ 1898053 h 258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0650" h="2588225">
                    <a:moveTo>
                      <a:pt x="425450" y="1891703"/>
                    </a:moveTo>
                    <a:cubicBezTo>
                      <a:pt x="692150" y="1891703"/>
                      <a:pt x="1155700" y="1821853"/>
                      <a:pt x="1225550" y="1910753"/>
                    </a:cubicBezTo>
                    <a:cubicBezTo>
                      <a:pt x="1267883" y="1967903"/>
                      <a:pt x="1316567" y="2342553"/>
                      <a:pt x="1238250" y="2463203"/>
                    </a:cubicBezTo>
                    <a:cubicBezTo>
                      <a:pt x="937683" y="2605020"/>
                      <a:pt x="281517" y="2626186"/>
                      <a:pt x="88900" y="2526703"/>
                    </a:cubicBezTo>
                    <a:cubicBezTo>
                      <a:pt x="-16933" y="2331970"/>
                      <a:pt x="29633" y="2137236"/>
                      <a:pt x="0" y="1942503"/>
                    </a:cubicBezTo>
                    <a:cubicBezTo>
                      <a:pt x="84667" y="1542453"/>
                      <a:pt x="594783" y="266103"/>
                      <a:pt x="781050" y="132753"/>
                    </a:cubicBezTo>
                    <a:cubicBezTo>
                      <a:pt x="1003300" y="-55630"/>
                      <a:pt x="1847850" y="-9064"/>
                      <a:pt x="1930400" y="62903"/>
                    </a:cubicBezTo>
                    <a:cubicBezTo>
                      <a:pt x="2103967" y="236470"/>
                      <a:pt x="2601383" y="1521286"/>
                      <a:pt x="2660650" y="1859953"/>
                    </a:cubicBezTo>
                    <a:cubicBezTo>
                      <a:pt x="2647950" y="2094903"/>
                      <a:pt x="2667000" y="2367953"/>
                      <a:pt x="2571750" y="2520353"/>
                    </a:cubicBezTo>
                    <a:cubicBezTo>
                      <a:pt x="2480733" y="2594436"/>
                      <a:pt x="1672167" y="2605020"/>
                      <a:pt x="1581150" y="2501303"/>
                    </a:cubicBezTo>
                    <a:cubicBezTo>
                      <a:pt x="1521883" y="2412403"/>
                      <a:pt x="1507067" y="2025053"/>
                      <a:pt x="1587500" y="1929803"/>
                    </a:cubicBezTo>
                    <a:cubicBezTo>
                      <a:pt x="1680633" y="1862070"/>
                      <a:pt x="2142067" y="1864186"/>
                      <a:pt x="2387600" y="1898053"/>
                    </a:cubicBezTo>
                  </a:path>
                </a:pathLst>
              </a:custGeom>
              <a:noFill/>
              <a:ln w="127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図形 18">
                <a:extLst>
                  <a:ext uri="{FF2B5EF4-FFF2-40B4-BE49-F238E27FC236}">
                    <a16:creationId xmlns:a16="http://schemas.microsoft.com/office/drawing/2014/main" id="{C9743116-8EA3-8DCA-37CC-195761D8236C}"/>
                  </a:ext>
                </a:extLst>
              </p:cNvPr>
              <p:cNvSpPr/>
              <p:nvPr/>
            </p:nvSpPr>
            <p:spPr>
              <a:xfrm>
                <a:off x="5540109" y="2622550"/>
                <a:ext cx="1053397" cy="1057850"/>
              </a:xfrm>
              <a:custGeom>
                <a:avLst/>
                <a:gdLst>
                  <a:gd name="connsiteX0" fmla="*/ 865945 w 1052126"/>
                  <a:gd name="connsiteY0" fmla="*/ 996950 h 996950"/>
                  <a:gd name="connsiteX1" fmla="*/ 2345 w 1052126"/>
                  <a:gd name="connsiteY1" fmla="*/ 514350 h 996950"/>
                  <a:gd name="connsiteX2" fmla="*/ 624645 w 1052126"/>
                  <a:gd name="connsiteY2" fmla="*/ 0 h 996950"/>
                  <a:gd name="connsiteX3" fmla="*/ 1050095 w 1052126"/>
                  <a:gd name="connsiteY3" fmla="*/ 514350 h 996950"/>
                  <a:gd name="connsiteX4" fmla="*/ 453195 w 1052126"/>
                  <a:gd name="connsiteY4" fmla="*/ 800100 h 996950"/>
                  <a:gd name="connsiteX5" fmla="*/ 592895 w 1052126"/>
                  <a:gd name="connsiteY5" fmla="*/ 311150 h 996950"/>
                  <a:gd name="connsiteX6" fmla="*/ 770695 w 1052126"/>
                  <a:gd name="connsiteY6" fmla="*/ 546100 h 996950"/>
                  <a:gd name="connsiteX7" fmla="*/ 580195 w 1052126"/>
                  <a:gd name="connsiteY7" fmla="*/ 590550 h 996950"/>
                  <a:gd name="connsiteX0" fmla="*/ 864903 w 1051084"/>
                  <a:gd name="connsiteY0" fmla="*/ 996950 h 996950"/>
                  <a:gd name="connsiteX1" fmla="*/ 1303 w 1051084"/>
                  <a:gd name="connsiteY1" fmla="*/ 514350 h 996950"/>
                  <a:gd name="connsiteX2" fmla="*/ 623603 w 1051084"/>
                  <a:gd name="connsiteY2" fmla="*/ 0 h 996950"/>
                  <a:gd name="connsiteX3" fmla="*/ 1049053 w 1051084"/>
                  <a:gd name="connsiteY3" fmla="*/ 514350 h 996950"/>
                  <a:gd name="connsiteX4" fmla="*/ 452153 w 1051084"/>
                  <a:gd name="connsiteY4" fmla="*/ 800100 h 996950"/>
                  <a:gd name="connsiteX5" fmla="*/ 591853 w 1051084"/>
                  <a:gd name="connsiteY5" fmla="*/ 311150 h 996950"/>
                  <a:gd name="connsiteX6" fmla="*/ 769653 w 1051084"/>
                  <a:gd name="connsiteY6" fmla="*/ 546100 h 996950"/>
                  <a:gd name="connsiteX7" fmla="*/ 579153 w 1051084"/>
                  <a:gd name="connsiteY7" fmla="*/ 590550 h 996950"/>
                  <a:gd name="connsiteX0" fmla="*/ 864903 w 1050329"/>
                  <a:gd name="connsiteY0" fmla="*/ 996950 h 996950"/>
                  <a:gd name="connsiteX1" fmla="*/ 1303 w 1050329"/>
                  <a:gd name="connsiteY1" fmla="*/ 514350 h 996950"/>
                  <a:gd name="connsiteX2" fmla="*/ 623603 w 1050329"/>
                  <a:gd name="connsiteY2" fmla="*/ 0 h 996950"/>
                  <a:gd name="connsiteX3" fmla="*/ 1049053 w 1050329"/>
                  <a:gd name="connsiteY3" fmla="*/ 514350 h 996950"/>
                  <a:gd name="connsiteX4" fmla="*/ 490253 w 1050329"/>
                  <a:gd name="connsiteY4" fmla="*/ 730250 h 996950"/>
                  <a:gd name="connsiteX5" fmla="*/ 591853 w 1050329"/>
                  <a:gd name="connsiteY5" fmla="*/ 311150 h 996950"/>
                  <a:gd name="connsiteX6" fmla="*/ 769653 w 1050329"/>
                  <a:gd name="connsiteY6" fmla="*/ 546100 h 996950"/>
                  <a:gd name="connsiteX7" fmla="*/ 579153 w 1050329"/>
                  <a:gd name="connsiteY7" fmla="*/ 590550 h 996950"/>
                  <a:gd name="connsiteX0" fmla="*/ 867040 w 1052466"/>
                  <a:gd name="connsiteY0" fmla="*/ 996950 h 1057850"/>
                  <a:gd name="connsiteX1" fmla="*/ 3440 w 1052466"/>
                  <a:gd name="connsiteY1" fmla="*/ 514350 h 1057850"/>
                  <a:gd name="connsiteX2" fmla="*/ 625740 w 1052466"/>
                  <a:gd name="connsiteY2" fmla="*/ 0 h 1057850"/>
                  <a:gd name="connsiteX3" fmla="*/ 1051190 w 1052466"/>
                  <a:gd name="connsiteY3" fmla="*/ 514350 h 1057850"/>
                  <a:gd name="connsiteX4" fmla="*/ 492390 w 1052466"/>
                  <a:gd name="connsiteY4" fmla="*/ 730250 h 1057850"/>
                  <a:gd name="connsiteX5" fmla="*/ 593990 w 1052466"/>
                  <a:gd name="connsiteY5" fmla="*/ 311150 h 1057850"/>
                  <a:gd name="connsiteX6" fmla="*/ 771790 w 1052466"/>
                  <a:gd name="connsiteY6" fmla="*/ 546100 h 1057850"/>
                  <a:gd name="connsiteX7" fmla="*/ 581290 w 1052466"/>
                  <a:gd name="connsiteY7" fmla="*/ 590550 h 1057850"/>
                  <a:gd name="connsiteX0" fmla="*/ 867040 w 1053221"/>
                  <a:gd name="connsiteY0" fmla="*/ 996950 h 1057850"/>
                  <a:gd name="connsiteX1" fmla="*/ 3440 w 1053221"/>
                  <a:gd name="connsiteY1" fmla="*/ 514350 h 1057850"/>
                  <a:gd name="connsiteX2" fmla="*/ 625740 w 1053221"/>
                  <a:gd name="connsiteY2" fmla="*/ 0 h 1057850"/>
                  <a:gd name="connsiteX3" fmla="*/ 1051190 w 1053221"/>
                  <a:gd name="connsiteY3" fmla="*/ 514350 h 1057850"/>
                  <a:gd name="connsiteX4" fmla="*/ 492390 w 1053221"/>
                  <a:gd name="connsiteY4" fmla="*/ 730250 h 1057850"/>
                  <a:gd name="connsiteX5" fmla="*/ 593990 w 1053221"/>
                  <a:gd name="connsiteY5" fmla="*/ 311150 h 1057850"/>
                  <a:gd name="connsiteX6" fmla="*/ 771790 w 1053221"/>
                  <a:gd name="connsiteY6" fmla="*/ 546100 h 1057850"/>
                  <a:gd name="connsiteX7" fmla="*/ 581290 w 1053221"/>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593990 w 1053085"/>
                  <a:gd name="connsiteY5" fmla="*/ 31115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593990 w 1053085"/>
                  <a:gd name="connsiteY5" fmla="*/ 31115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593990 w 1053085"/>
                  <a:gd name="connsiteY5" fmla="*/ 31115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28940 w 1053085"/>
                  <a:gd name="connsiteY6" fmla="*/ 5334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28940 w 1053085"/>
                  <a:gd name="connsiteY6" fmla="*/ 5334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28940 w 1053085"/>
                  <a:gd name="connsiteY6" fmla="*/ 5334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28940 w 1053085"/>
                  <a:gd name="connsiteY6" fmla="*/ 533400 h 1057850"/>
                  <a:gd name="connsiteX7" fmla="*/ 564621 w 1053085"/>
                  <a:gd name="connsiteY7" fmla="*/ 585788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14653 w 1053085"/>
                  <a:gd name="connsiteY6" fmla="*/ 500063 h 1057850"/>
                  <a:gd name="connsiteX7" fmla="*/ 564621 w 1053085"/>
                  <a:gd name="connsiteY7" fmla="*/ 585788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14653 w 1053085"/>
                  <a:gd name="connsiteY6" fmla="*/ 500063 h 1057850"/>
                  <a:gd name="connsiteX7" fmla="*/ 564621 w 1053085"/>
                  <a:gd name="connsiteY7" fmla="*/ 585788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14653 w 1053085"/>
                  <a:gd name="connsiteY6" fmla="*/ 500063 h 1057850"/>
                  <a:gd name="connsiteX7" fmla="*/ 564621 w 1053085"/>
                  <a:gd name="connsiteY7" fmla="*/ 585788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14653 w 1053085"/>
                  <a:gd name="connsiteY6" fmla="*/ 500063 h 1057850"/>
                  <a:gd name="connsiteX7" fmla="*/ 564621 w 1053085"/>
                  <a:gd name="connsiteY7" fmla="*/ 585788 h 1057850"/>
                  <a:gd name="connsiteX0" fmla="*/ 867040 w 1053397"/>
                  <a:gd name="connsiteY0" fmla="*/ 996950 h 1057850"/>
                  <a:gd name="connsiteX1" fmla="*/ 3440 w 1053397"/>
                  <a:gd name="connsiteY1" fmla="*/ 514350 h 1057850"/>
                  <a:gd name="connsiteX2" fmla="*/ 625740 w 1053397"/>
                  <a:gd name="connsiteY2" fmla="*/ 0 h 1057850"/>
                  <a:gd name="connsiteX3" fmla="*/ 1051190 w 1053397"/>
                  <a:gd name="connsiteY3" fmla="*/ 514350 h 1057850"/>
                  <a:gd name="connsiteX4" fmla="*/ 460640 w 1053397"/>
                  <a:gd name="connsiteY4" fmla="*/ 825500 h 1057850"/>
                  <a:gd name="connsiteX5" fmla="*/ 625740 w 1053397"/>
                  <a:gd name="connsiteY5" fmla="*/ 292100 h 1057850"/>
                  <a:gd name="connsiteX6" fmla="*/ 814653 w 1053397"/>
                  <a:gd name="connsiteY6" fmla="*/ 500063 h 1057850"/>
                  <a:gd name="connsiteX7" fmla="*/ 564621 w 1053397"/>
                  <a:gd name="connsiteY7" fmla="*/ 585788 h 10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397" h="1057850">
                    <a:moveTo>
                      <a:pt x="867040" y="996950"/>
                    </a:moveTo>
                    <a:cubicBezTo>
                      <a:pt x="125148" y="1187979"/>
                      <a:pt x="-26193" y="902758"/>
                      <a:pt x="3440" y="514350"/>
                    </a:cubicBezTo>
                    <a:cubicBezTo>
                      <a:pt x="33073" y="125942"/>
                      <a:pt x="451115" y="0"/>
                      <a:pt x="625740" y="0"/>
                    </a:cubicBezTo>
                    <a:cubicBezTo>
                      <a:pt x="800365" y="0"/>
                      <a:pt x="1081088" y="217223"/>
                      <a:pt x="1051190" y="514350"/>
                    </a:cubicBezTo>
                    <a:cubicBezTo>
                      <a:pt x="1021292" y="811477"/>
                      <a:pt x="772848" y="1103842"/>
                      <a:pt x="460640" y="825500"/>
                    </a:cubicBezTo>
                    <a:cubicBezTo>
                      <a:pt x="148432" y="547158"/>
                      <a:pt x="400050" y="305859"/>
                      <a:pt x="625740" y="292100"/>
                    </a:cubicBezTo>
                    <a:cubicBezTo>
                      <a:pt x="851430" y="278341"/>
                      <a:pt x="816770" y="415396"/>
                      <a:pt x="814653" y="500063"/>
                    </a:cubicBezTo>
                    <a:cubicBezTo>
                      <a:pt x="764912" y="679980"/>
                      <a:pt x="604043" y="632089"/>
                      <a:pt x="564621" y="585788"/>
                    </a:cubicBezTo>
                  </a:path>
                </a:pathLst>
              </a:custGeom>
              <a:noFill/>
              <a:ln w="127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AD767931-0B5C-C7DC-A66D-41DE6DB200A6}"/>
                  </a:ext>
                </a:extLst>
              </p:cNvPr>
              <p:cNvCxnSpPr>
                <a:cxnSpLocks/>
              </p:cNvCxnSpPr>
              <p:nvPr/>
            </p:nvCxnSpPr>
            <p:spPr>
              <a:xfrm>
                <a:off x="6283701" y="4329394"/>
                <a:ext cx="795965" cy="5267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E305E522-12EF-D218-C681-08ADD3BBF193}"/>
                  </a:ext>
                </a:extLst>
              </p:cNvPr>
              <p:cNvCxnSpPr>
                <a:cxnSpLocks/>
              </p:cNvCxnSpPr>
              <p:nvPr/>
            </p:nvCxnSpPr>
            <p:spPr>
              <a:xfrm>
                <a:off x="5154627" y="4355729"/>
                <a:ext cx="831291"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22" name="図 21">
            <a:extLst>
              <a:ext uri="{FF2B5EF4-FFF2-40B4-BE49-F238E27FC236}">
                <a16:creationId xmlns:a16="http://schemas.microsoft.com/office/drawing/2014/main" id="{BF7E2D75-463B-4CEA-139A-F369C800F02E}"/>
              </a:ext>
            </a:extLst>
          </p:cNvPr>
          <p:cNvPicPr>
            <a:picLocks noChangeAspect="1"/>
          </p:cNvPicPr>
          <p:nvPr/>
        </p:nvPicPr>
        <p:blipFill rotWithShape="1">
          <a:blip r:embed="rId5"/>
          <a:srcRect t="14244"/>
          <a:stretch/>
        </p:blipFill>
        <p:spPr>
          <a:xfrm>
            <a:off x="1927394" y="1821048"/>
            <a:ext cx="1988442" cy="1083618"/>
          </a:xfrm>
          <a:prstGeom prst="rect">
            <a:avLst/>
          </a:prstGeom>
        </p:spPr>
      </p:pic>
    </p:spTree>
    <p:extLst>
      <p:ext uri="{BB962C8B-B14F-4D97-AF65-F5344CB8AC3E}">
        <p14:creationId xmlns:p14="http://schemas.microsoft.com/office/powerpoint/2010/main" val="314735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A3DE307-D9B3-2623-45C5-8359AFF6CCFE}"/>
              </a:ext>
            </a:extLst>
          </p:cNvPr>
          <p:cNvSpPr>
            <a:spLocks noGrp="1"/>
          </p:cNvSpPr>
          <p:nvPr>
            <p:ph type="sldNum" sz="quarter" idx="12"/>
          </p:nvPr>
        </p:nvSpPr>
        <p:spPr/>
        <p:txBody>
          <a:bodyPr/>
          <a:lstStyle/>
          <a:p>
            <a:fld id="{DD7F6B4A-8A06-45F9-87E4-D154F13D2288}" type="slidenum">
              <a:rPr kumimoji="1" lang="ja-JP" altLang="en-US" smtClean="0"/>
              <a:t>12</a:t>
            </a:fld>
            <a:endParaRPr kumimoji="1" lang="ja-JP" altLang="en-US"/>
          </a:p>
        </p:txBody>
      </p:sp>
      <p:sp>
        <p:nvSpPr>
          <p:cNvPr id="5" name="テキスト ボックス 4">
            <a:extLst>
              <a:ext uri="{FF2B5EF4-FFF2-40B4-BE49-F238E27FC236}">
                <a16:creationId xmlns:a16="http://schemas.microsoft.com/office/drawing/2014/main" id="{81FCCB48-88E3-9096-E4A5-9B2F6020AAC8}"/>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Track’s Flow</a:t>
            </a:r>
            <a:r>
              <a:rPr lang="ja-JP" altLang="en-US" sz="2800" b="1" dirty="0">
                <a:solidFill>
                  <a:schemeClr val="bg1"/>
                </a:solidFill>
                <a:latin typeface="メイリオ" panose="020B0604030504040204" pitchFamily="50" charset="-128"/>
                <a:ea typeface="メイリオ" panose="020B0604030504040204" pitchFamily="50" charset="-128"/>
              </a:rPr>
              <a:t> </a:t>
            </a:r>
            <a:r>
              <a:rPr lang="en-US" altLang="ja-JP" sz="2800" b="1" dirty="0">
                <a:solidFill>
                  <a:schemeClr val="bg1"/>
                </a:solidFill>
                <a:latin typeface="メイリオ" panose="020B0604030504040204" pitchFamily="50" charset="-128"/>
                <a:ea typeface="メイリオ" panose="020B0604030504040204" pitchFamily="50" charset="-128"/>
              </a:rPr>
              <a:t>(3 of 4)</a:t>
            </a:r>
          </a:p>
        </p:txBody>
      </p:sp>
      <p:sp>
        <p:nvSpPr>
          <p:cNvPr id="10" name="正方形/長方形 9">
            <a:extLst>
              <a:ext uri="{FF2B5EF4-FFF2-40B4-BE49-F238E27FC236}">
                <a16:creationId xmlns:a16="http://schemas.microsoft.com/office/drawing/2014/main" id="{0B28DF72-BFE1-B7F4-9D6E-C3FFA4D34EFE}"/>
              </a:ext>
            </a:extLst>
          </p:cNvPr>
          <p:cNvSpPr/>
          <p:nvPr/>
        </p:nvSpPr>
        <p:spPr>
          <a:xfrm>
            <a:off x="4726624" y="1014152"/>
            <a:ext cx="6622694" cy="2056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400" b="1" dirty="0">
                <a:solidFill>
                  <a:schemeClr val="tx1"/>
                </a:solidFill>
                <a:latin typeface="メイリオ" panose="020B0604030504040204" pitchFamily="50" charset="-128"/>
                <a:ea typeface="メイリオ" panose="020B0604030504040204" pitchFamily="50" charset="-128"/>
              </a:rPr>
              <a:t>■</a:t>
            </a:r>
            <a:r>
              <a:rPr lang="en-US" altLang="ja-JP" sz="1400" b="1" dirty="0">
                <a:solidFill>
                  <a:schemeClr val="tx1"/>
                </a:solidFill>
                <a:latin typeface="メイリオ" panose="020B0604030504040204" pitchFamily="50" charset="-128"/>
                <a:ea typeface="メイリオ" panose="020B0604030504040204" pitchFamily="50" charset="-128"/>
              </a:rPr>
              <a:t>Various Bending Areas</a:t>
            </a:r>
            <a:endParaRPr lang="en-US" altLang="ja-JP" sz="1400" dirty="0">
              <a:solidFill>
                <a:schemeClr val="tx1"/>
              </a:solidFill>
              <a:latin typeface="メイリオ" panose="020B0604030504040204" pitchFamily="50" charset="-128"/>
              <a:ea typeface="メイリオ" panose="020B0604030504040204" pitchFamily="50" charset="-128"/>
            </a:endParaRPr>
          </a:p>
          <a:p>
            <a:r>
              <a:rPr lang="en-US" altLang="ja-JP" sz="1400" dirty="0">
                <a:solidFill>
                  <a:schemeClr val="tx1"/>
                </a:solidFill>
                <a:latin typeface="メイリオ" panose="020B0604030504040204" pitchFamily="50" charset="-128"/>
                <a:ea typeface="メイリオ" panose="020B0604030504040204" pitchFamily="50" charset="-128"/>
              </a:rPr>
              <a:t>Between arriving in Air Nomads and up to the Southern Air Temple, </a:t>
            </a:r>
            <a:r>
              <a:rPr lang="en-US" altLang="ja-JP" sz="1400" dirty="0">
                <a:solidFill>
                  <a:schemeClr val="tx1"/>
                </a:solidFill>
                <a:highlight>
                  <a:srgbClr val="FFFF00"/>
                </a:highlight>
                <a:latin typeface="メイリオ" panose="020B0604030504040204" pitchFamily="50" charset="-128"/>
                <a:ea typeface="メイリオ" panose="020B0604030504040204" pitchFamily="50" charset="-128"/>
              </a:rPr>
              <a:t>multiple gimmicks will appear and there will be an area where players use their Bending ability to come up with a strategy</a:t>
            </a:r>
            <a:r>
              <a:rPr lang="en-US" altLang="ja-JP" sz="1400" dirty="0">
                <a:solidFill>
                  <a:schemeClr val="tx1"/>
                </a:solidFill>
                <a:latin typeface="メイリオ" panose="020B0604030504040204" pitchFamily="50" charset="-128"/>
                <a:ea typeface="メイリオ" panose="020B0604030504040204" pitchFamily="50" charset="-128"/>
              </a:rPr>
              <a:t> for the track.</a:t>
            </a:r>
          </a:p>
          <a:p>
            <a:endParaRPr lang="en-US" altLang="ja-JP" sz="1400" dirty="0">
              <a:solidFill>
                <a:schemeClr val="tx1"/>
              </a:solidFill>
              <a:latin typeface="メイリオ" panose="020B0604030504040204" pitchFamily="50" charset="-128"/>
              <a:ea typeface="メイリオ" panose="020B0604030504040204" pitchFamily="50" charset="-128"/>
            </a:endParaRPr>
          </a:p>
          <a:p>
            <a:r>
              <a:rPr lang="en-US" altLang="ja-JP" sz="1400" dirty="0">
                <a:solidFill>
                  <a:schemeClr val="tx1"/>
                </a:solidFill>
                <a:latin typeface="メイリオ" panose="020B0604030504040204" pitchFamily="50" charset="-128"/>
                <a:ea typeface="メイリオ" panose="020B0604030504040204" pitchFamily="50" charset="-128"/>
              </a:rPr>
              <a:t>Additionally, these </a:t>
            </a:r>
            <a:r>
              <a:rPr lang="en-US" altLang="ja-JP" sz="1400" dirty="0">
                <a:solidFill>
                  <a:schemeClr val="tx1"/>
                </a:solidFill>
                <a:highlight>
                  <a:srgbClr val="FFFF00"/>
                </a:highlight>
                <a:latin typeface="メイリオ" panose="020B0604030504040204" pitchFamily="50" charset="-128"/>
                <a:ea typeface="メイリオ" panose="020B0604030504040204" pitchFamily="50" charset="-128"/>
              </a:rPr>
              <a:t>gimmicks will be random</a:t>
            </a:r>
            <a:r>
              <a:rPr lang="en-US" altLang="ja-JP" sz="1400" dirty="0">
                <a:solidFill>
                  <a:schemeClr val="tx1"/>
                </a:solidFill>
                <a:latin typeface="メイリオ" panose="020B0604030504040204" pitchFamily="50" charset="-128"/>
                <a:ea typeface="メイリオ" panose="020B0604030504040204" pitchFamily="50" charset="-128"/>
              </a:rPr>
              <a:t> for each race, depending on what Bending Gates appear during the Lion Turtle Islands phase.</a:t>
            </a:r>
          </a:p>
          <a:p>
            <a:r>
              <a:rPr lang="en-US" altLang="ja-JP" sz="1400" dirty="0">
                <a:solidFill>
                  <a:schemeClr val="tx1"/>
                </a:solidFill>
                <a:latin typeface="メイリオ" panose="020B0604030504040204" pitchFamily="50" charset="-128"/>
                <a:ea typeface="メイリオ" panose="020B0604030504040204" pitchFamily="50" charset="-128"/>
              </a:rPr>
              <a:t>(e.g. If there is a Fire Bending Gate, objects related to fire will be allocated)</a:t>
            </a:r>
          </a:p>
        </p:txBody>
      </p:sp>
      <p:sp>
        <p:nvSpPr>
          <p:cNvPr id="12" name="正方形/長方形 11">
            <a:extLst>
              <a:ext uri="{FF2B5EF4-FFF2-40B4-BE49-F238E27FC236}">
                <a16:creationId xmlns:a16="http://schemas.microsoft.com/office/drawing/2014/main" id="{8568CD6A-00F3-C35D-AE25-16007B5B6823}"/>
              </a:ext>
            </a:extLst>
          </p:cNvPr>
          <p:cNvSpPr/>
          <p:nvPr/>
        </p:nvSpPr>
        <p:spPr>
          <a:xfrm>
            <a:off x="4795897" y="3429000"/>
            <a:ext cx="6983727" cy="1917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en-US" altLang="ja-JP" sz="1400" b="1" dirty="0">
                <a:solidFill>
                  <a:schemeClr val="tx1"/>
                </a:solidFill>
                <a:latin typeface="メイリオ" panose="020B0604030504040204" pitchFamily="50" charset="-128"/>
                <a:ea typeface="メイリオ" panose="020B0604030504040204" pitchFamily="50" charset="-128"/>
              </a:rPr>
              <a:t>■Town Area</a:t>
            </a:r>
            <a:endParaRPr lang="en-US" altLang="ja-JP" sz="1400" dirty="0">
              <a:solidFill>
                <a:schemeClr val="tx1"/>
              </a:solidFill>
              <a:latin typeface="メイリオ" panose="020B0604030504040204" pitchFamily="50" charset="-128"/>
              <a:ea typeface="メイリオ" panose="020B0604030504040204" pitchFamily="50" charset="-128"/>
            </a:endParaRPr>
          </a:p>
          <a:p>
            <a:r>
              <a:rPr lang="en-US" altLang="ja-JP" sz="1400" dirty="0">
                <a:solidFill>
                  <a:schemeClr val="tx1"/>
                </a:solidFill>
                <a:latin typeface="メイリオ" panose="020B0604030504040204" pitchFamily="50" charset="-128"/>
                <a:ea typeface="メイリオ" panose="020B0604030504040204" pitchFamily="50" charset="-128"/>
              </a:rPr>
              <a:t>Players will drive through the town at the foot of Southern Air Temple.</a:t>
            </a:r>
          </a:p>
          <a:p>
            <a:r>
              <a:rPr lang="en-US" altLang="ja-JP" sz="1400" dirty="0">
                <a:solidFill>
                  <a:schemeClr val="tx1"/>
                </a:solidFill>
                <a:latin typeface="メイリオ" panose="020B0604030504040204" pitchFamily="50" charset="-128"/>
                <a:ea typeface="メイリオ" panose="020B0604030504040204" pitchFamily="50" charset="-128"/>
              </a:rPr>
              <a:t>Compared to the first half of the track with generous curves, this area will have more challenging sections with hairpin turns.</a:t>
            </a:r>
          </a:p>
        </p:txBody>
      </p:sp>
      <p:pic>
        <p:nvPicPr>
          <p:cNvPr id="9" name="図 8">
            <a:extLst>
              <a:ext uri="{FF2B5EF4-FFF2-40B4-BE49-F238E27FC236}">
                <a16:creationId xmlns:a16="http://schemas.microsoft.com/office/drawing/2014/main" id="{AB650770-E6CD-46A5-744D-29FB542542F8}"/>
              </a:ext>
            </a:extLst>
          </p:cNvPr>
          <p:cNvPicPr>
            <a:picLocks noChangeAspect="1"/>
          </p:cNvPicPr>
          <p:nvPr/>
        </p:nvPicPr>
        <p:blipFill>
          <a:blip r:embed="rId2"/>
          <a:stretch>
            <a:fillRect/>
          </a:stretch>
        </p:blipFill>
        <p:spPr>
          <a:xfrm>
            <a:off x="907192" y="1071067"/>
            <a:ext cx="3404455" cy="1908518"/>
          </a:xfrm>
          <a:prstGeom prst="rect">
            <a:avLst/>
          </a:prstGeom>
        </p:spPr>
      </p:pic>
      <p:pic>
        <p:nvPicPr>
          <p:cNvPr id="16" name="図 15" descr="屋外, 座る, テーブル, 男 が含まれている画像&#10;&#10;自動的に生成された説明">
            <a:extLst>
              <a:ext uri="{FF2B5EF4-FFF2-40B4-BE49-F238E27FC236}">
                <a16:creationId xmlns:a16="http://schemas.microsoft.com/office/drawing/2014/main" id="{BE497137-4A68-911A-14C4-FDFC1153A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92" y="3343635"/>
            <a:ext cx="3404455" cy="2002620"/>
          </a:xfrm>
          <a:prstGeom prst="rect">
            <a:avLst/>
          </a:prstGeom>
        </p:spPr>
      </p:pic>
    </p:spTree>
    <p:extLst>
      <p:ext uri="{BB962C8B-B14F-4D97-AF65-F5344CB8AC3E}">
        <p14:creationId xmlns:p14="http://schemas.microsoft.com/office/powerpoint/2010/main" val="1506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A3DE307-D9B3-2623-45C5-8359AFF6CCFE}"/>
              </a:ext>
            </a:extLst>
          </p:cNvPr>
          <p:cNvSpPr>
            <a:spLocks noGrp="1"/>
          </p:cNvSpPr>
          <p:nvPr>
            <p:ph type="sldNum" sz="quarter" idx="12"/>
          </p:nvPr>
        </p:nvSpPr>
        <p:spPr/>
        <p:txBody>
          <a:bodyPr/>
          <a:lstStyle/>
          <a:p>
            <a:fld id="{DD7F6B4A-8A06-45F9-87E4-D154F13D2288}" type="slidenum">
              <a:rPr kumimoji="1" lang="ja-JP" altLang="en-US" smtClean="0"/>
              <a:t>13</a:t>
            </a:fld>
            <a:endParaRPr kumimoji="1" lang="ja-JP" altLang="en-US"/>
          </a:p>
        </p:txBody>
      </p:sp>
      <p:sp>
        <p:nvSpPr>
          <p:cNvPr id="5" name="テキスト ボックス 4">
            <a:extLst>
              <a:ext uri="{FF2B5EF4-FFF2-40B4-BE49-F238E27FC236}">
                <a16:creationId xmlns:a16="http://schemas.microsoft.com/office/drawing/2014/main" id="{81FCCB48-88E3-9096-E4A5-9B2F6020AAC8}"/>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Track’s Flow</a:t>
            </a:r>
            <a:r>
              <a:rPr lang="ja-JP" altLang="en-US" sz="2800" b="1" dirty="0">
                <a:solidFill>
                  <a:schemeClr val="bg1"/>
                </a:solidFill>
                <a:latin typeface="メイリオ" panose="020B0604030504040204" pitchFamily="50" charset="-128"/>
                <a:ea typeface="メイリオ" panose="020B0604030504040204" pitchFamily="50" charset="-128"/>
              </a:rPr>
              <a:t> </a:t>
            </a:r>
            <a:r>
              <a:rPr lang="en-US" altLang="ja-JP" sz="2800" b="1" dirty="0">
                <a:solidFill>
                  <a:schemeClr val="bg1"/>
                </a:solidFill>
                <a:latin typeface="メイリオ" panose="020B0604030504040204" pitchFamily="50" charset="-128"/>
                <a:ea typeface="メイリオ" panose="020B0604030504040204" pitchFamily="50" charset="-128"/>
              </a:rPr>
              <a:t>(4 of 4)</a:t>
            </a:r>
          </a:p>
        </p:txBody>
      </p:sp>
      <p:sp>
        <p:nvSpPr>
          <p:cNvPr id="10" name="正方形/長方形 9">
            <a:extLst>
              <a:ext uri="{FF2B5EF4-FFF2-40B4-BE49-F238E27FC236}">
                <a16:creationId xmlns:a16="http://schemas.microsoft.com/office/drawing/2014/main" id="{0B28DF72-BFE1-B7F4-9D6E-C3FFA4D34EFE}"/>
              </a:ext>
            </a:extLst>
          </p:cNvPr>
          <p:cNvSpPr/>
          <p:nvPr/>
        </p:nvSpPr>
        <p:spPr>
          <a:xfrm>
            <a:off x="4726624" y="1014152"/>
            <a:ext cx="6264105" cy="2056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a:t>
            </a:r>
            <a:r>
              <a:rPr lang="en-US" altLang="ja-JP" sz="1400" b="1" dirty="0">
                <a:solidFill>
                  <a:schemeClr val="tx1"/>
                </a:solidFill>
                <a:latin typeface="メイリオ" panose="020B0604030504040204" pitchFamily="50" charset="-128"/>
                <a:ea typeface="メイリオ" panose="020B0604030504040204" pitchFamily="50" charset="-128"/>
              </a:rPr>
              <a:t>Warp back to Lion Turtle Islands</a:t>
            </a:r>
            <a:endParaRPr lang="ja-JP" altLang="en-US" sz="1400" b="1" dirty="0">
              <a:solidFill>
                <a:schemeClr val="tx1"/>
              </a:solidFill>
              <a:latin typeface="メイリオ" panose="020B0604030504040204" pitchFamily="50" charset="-128"/>
              <a:ea typeface="メイリオ" panose="020B0604030504040204" pitchFamily="50" charset="-128"/>
            </a:endParaRPr>
          </a:p>
          <a:p>
            <a:r>
              <a:rPr lang="en-US" altLang="ja-JP" sz="1400" dirty="0">
                <a:solidFill>
                  <a:schemeClr val="tx1"/>
                </a:solidFill>
                <a:latin typeface="メイリオ" panose="020B0604030504040204" pitchFamily="50" charset="-128"/>
                <a:ea typeface="メイリオ" panose="020B0604030504040204" pitchFamily="50" charset="-128"/>
              </a:rPr>
              <a:t>When the Southern Air Temple is reached, a Ring Gate will appear and players are returned to the starting point – Lion Turtle Islands.</a:t>
            </a:r>
          </a:p>
        </p:txBody>
      </p:sp>
      <p:sp>
        <p:nvSpPr>
          <p:cNvPr id="12" name="正方形/長方形 11">
            <a:extLst>
              <a:ext uri="{FF2B5EF4-FFF2-40B4-BE49-F238E27FC236}">
                <a16:creationId xmlns:a16="http://schemas.microsoft.com/office/drawing/2014/main" id="{8568CD6A-00F3-C35D-AE25-16007B5B6823}"/>
              </a:ext>
            </a:extLst>
          </p:cNvPr>
          <p:cNvSpPr/>
          <p:nvPr/>
        </p:nvSpPr>
        <p:spPr>
          <a:xfrm>
            <a:off x="4795896" y="3429000"/>
            <a:ext cx="6411853" cy="2056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a:t>
            </a:r>
            <a:r>
              <a:rPr lang="en-US" altLang="ja-JP" sz="1400" b="1" dirty="0">
                <a:solidFill>
                  <a:schemeClr val="tx1"/>
                </a:solidFill>
                <a:latin typeface="メイリオ" panose="020B0604030504040204" pitchFamily="50" charset="-128"/>
                <a:ea typeface="メイリオ" panose="020B0604030504040204" pitchFamily="50" charset="-128"/>
              </a:rPr>
              <a:t>End of First Lap</a:t>
            </a:r>
          </a:p>
          <a:p>
            <a:pPr>
              <a:lnSpc>
                <a:spcPct val="130000"/>
              </a:lnSpc>
            </a:pPr>
            <a:r>
              <a:rPr lang="en-US" altLang="ja-JP" sz="1400" dirty="0">
                <a:solidFill>
                  <a:schemeClr val="tx1"/>
                </a:solidFill>
                <a:latin typeface="メイリオ" panose="020B0604030504040204" pitchFamily="50" charset="-128"/>
                <a:ea typeface="メイリオ" panose="020B0604030504040204" pitchFamily="50" charset="-128"/>
              </a:rPr>
              <a:t>The first lap ends when players return through the Ring Gate from Southern Air Temple, placing them in the sky and showing a view of the Lion Turtle Islands.</a:t>
            </a:r>
          </a:p>
        </p:txBody>
      </p:sp>
      <p:pic>
        <p:nvPicPr>
          <p:cNvPr id="7" name="図 6">
            <a:extLst>
              <a:ext uri="{FF2B5EF4-FFF2-40B4-BE49-F238E27FC236}">
                <a16:creationId xmlns:a16="http://schemas.microsoft.com/office/drawing/2014/main" id="{96C8C18D-5CC6-2671-BF6E-2CD3D5C9A060}"/>
              </a:ext>
            </a:extLst>
          </p:cNvPr>
          <p:cNvPicPr>
            <a:picLocks noChangeAspect="1"/>
          </p:cNvPicPr>
          <p:nvPr/>
        </p:nvPicPr>
        <p:blipFill>
          <a:blip r:embed="rId2"/>
          <a:stretch>
            <a:fillRect/>
          </a:stretch>
        </p:blipFill>
        <p:spPr>
          <a:xfrm>
            <a:off x="907192" y="1042762"/>
            <a:ext cx="3404455" cy="1993025"/>
          </a:xfrm>
          <a:prstGeom prst="rect">
            <a:avLst/>
          </a:prstGeom>
        </p:spPr>
      </p:pic>
      <p:pic>
        <p:nvPicPr>
          <p:cNvPr id="11" name="図 10" descr="水, 屋外, 飛ぶ, 小さい が含まれている画像&#10;&#10;自動的に生成された説明">
            <a:extLst>
              <a:ext uri="{FF2B5EF4-FFF2-40B4-BE49-F238E27FC236}">
                <a16:creationId xmlns:a16="http://schemas.microsoft.com/office/drawing/2014/main" id="{A71C49EA-6B15-1072-8B19-FDB6D6303C1E}"/>
              </a:ext>
            </a:extLst>
          </p:cNvPr>
          <p:cNvPicPr>
            <a:picLocks noChangeAspect="1"/>
          </p:cNvPicPr>
          <p:nvPr/>
        </p:nvPicPr>
        <p:blipFill rotWithShape="1">
          <a:blip r:embed="rId3">
            <a:extLst>
              <a:ext uri="{28A0092B-C50C-407E-A947-70E740481C1C}">
                <a14:useLocalDpi xmlns:a14="http://schemas.microsoft.com/office/drawing/2010/main" val="0"/>
              </a:ext>
            </a:extLst>
          </a:blip>
          <a:srcRect r="12001"/>
          <a:stretch/>
        </p:blipFill>
        <p:spPr>
          <a:xfrm>
            <a:off x="907192" y="3451694"/>
            <a:ext cx="3435409" cy="1950895"/>
          </a:xfrm>
          <a:prstGeom prst="rect">
            <a:avLst/>
          </a:prstGeom>
        </p:spPr>
      </p:pic>
    </p:spTree>
    <p:extLst>
      <p:ext uri="{BB962C8B-B14F-4D97-AF65-F5344CB8AC3E}">
        <p14:creationId xmlns:p14="http://schemas.microsoft.com/office/powerpoint/2010/main" val="267091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2DB17-B28D-8E7E-B4CB-80B7AC3F001F}"/>
              </a:ext>
            </a:extLst>
          </p:cNvPr>
          <p:cNvSpPr>
            <a:spLocks noGrp="1"/>
          </p:cNvSpPr>
          <p:nvPr>
            <p:ph type="title"/>
          </p:nvPr>
        </p:nvSpPr>
        <p:spPr>
          <a:xfrm>
            <a:off x="754310" y="2856655"/>
            <a:ext cx="10515600" cy="1325563"/>
          </a:xfrm>
          <a:solidFill>
            <a:schemeClr val="bg1">
              <a:lumMod val="95000"/>
            </a:schemeClr>
          </a:solidFill>
        </p:spPr>
        <p:txBody>
          <a:bodyPr/>
          <a:lstStyle/>
          <a:p>
            <a:pPr algn="ctr">
              <a:lnSpc>
                <a:spcPct val="130000"/>
              </a:lnSpc>
            </a:pPr>
            <a:r>
              <a:rPr lang="en-US" altLang="ja-JP" sz="4400" b="1" dirty="0">
                <a:solidFill>
                  <a:schemeClr val="tx1"/>
                </a:solidFill>
                <a:latin typeface="Meiryo"/>
                <a:ea typeface="Meiryo"/>
              </a:rPr>
              <a:t>Regarding Art</a:t>
            </a:r>
            <a:endParaRPr lang="en-US" altLang="ja-JP" sz="4400" dirty="0">
              <a:solidFill>
                <a:schemeClr val="tx1"/>
              </a:solidFill>
              <a:latin typeface="Meiryo UI"/>
              <a:ea typeface="Meiryo UI"/>
            </a:endParaRPr>
          </a:p>
        </p:txBody>
      </p:sp>
      <p:sp>
        <p:nvSpPr>
          <p:cNvPr id="4" name="スライド番号プレースホルダー 3">
            <a:extLst>
              <a:ext uri="{FF2B5EF4-FFF2-40B4-BE49-F238E27FC236}">
                <a16:creationId xmlns:a16="http://schemas.microsoft.com/office/drawing/2014/main" id="{2033DD69-77A4-D17D-AD04-765FF5B2D09D}"/>
              </a:ext>
            </a:extLst>
          </p:cNvPr>
          <p:cNvSpPr>
            <a:spLocks noGrp="1"/>
          </p:cNvSpPr>
          <p:nvPr>
            <p:ph type="sldNum" sz="quarter" idx="12"/>
          </p:nvPr>
        </p:nvSpPr>
        <p:spPr/>
        <p:txBody>
          <a:bodyPr/>
          <a:lstStyle/>
          <a:p>
            <a:fld id="{DD7F6B4A-8A06-45F9-87E4-D154F13D2288}" type="slidenum">
              <a:rPr kumimoji="1" lang="ja-JP" altLang="en-US" smtClean="0"/>
              <a:t>14</a:t>
            </a:fld>
            <a:endParaRPr kumimoji="1" lang="ja-JP" altLang="en-US"/>
          </a:p>
        </p:txBody>
      </p:sp>
    </p:spTree>
    <p:extLst>
      <p:ext uri="{BB962C8B-B14F-4D97-AF65-F5344CB8AC3E}">
        <p14:creationId xmlns:p14="http://schemas.microsoft.com/office/powerpoint/2010/main" val="3907634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15</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Art Vision</a:t>
            </a:r>
          </a:p>
        </p:txBody>
      </p:sp>
      <p:sp>
        <p:nvSpPr>
          <p:cNvPr id="3" name="テキスト ボックス 2">
            <a:extLst>
              <a:ext uri="{FF2B5EF4-FFF2-40B4-BE49-F238E27FC236}">
                <a16:creationId xmlns:a16="http://schemas.microsoft.com/office/drawing/2014/main" id="{C1DD3B91-E4A6-3205-CC3A-F39920C20490}"/>
              </a:ext>
            </a:extLst>
          </p:cNvPr>
          <p:cNvSpPr txBox="1"/>
          <p:nvPr/>
        </p:nvSpPr>
        <p:spPr>
          <a:xfrm>
            <a:off x="1050421" y="1014801"/>
            <a:ext cx="1009115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dirty="0">
                <a:latin typeface="メイリオ" panose="020B0604030504040204" pitchFamily="50" charset="-128"/>
                <a:ea typeface="メイリオ" panose="020B0604030504040204" pitchFamily="50" charset="-128"/>
              </a:rPr>
              <a:t>Lion Turtle Islands</a:t>
            </a:r>
          </a:p>
          <a:p>
            <a:pPr marL="285750" indent="-285750">
              <a:buFont typeface="Arial" panose="020B0604020202020204" pitchFamily="34" charset="0"/>
              <a:buChar char="•"/>
            </a:pPr>
            <a:r>
              <a:rPr lang="en-US" altLang="ja-JP" dirty="0">
                <a:latin typeface="メイリオ" panose="020B0604030504040204" pitchFamily="50" charset="-128"/>
                <a:ea typeface="メイリオ" panose="020B0604030504040204" pitchFamily="50" charset="-128"/>
              </a:rPr>
              <a:t>Time of day to be set around </a:t>
            </a:r>
            <a:r>
              <a:rPr lang="en-US" altLang="ja-JP" dirty="0">
                <a:highlight>
                  <a:srgbClr val="FFFF00"/>
                </a:highlight>
                <a:latin typeface="メイリオ" panose="020B0604030504040204" pitchFamily="50" charset="-128"/>
                <a:ea typeface="メイリオ" panose="020B0604030504040204" pitchFamily="50" charset="-128"/>
              </a:rPr>
              <a:t>noon</a:t>
            </a:r>
            <a:r>
              <a:rPr lang="en-US" altLang="ja-JP" dirty="0">
                <a:latin typeface="メイリオ" panose="020B0604030504040204" pitchFamily="50" charset="-128"/>
                <a:ea typeface="メイリオ" panose="020B0604030504040204" pitchFamily="50" charset="-128"/>
              </a:rPr>
              <a:t>.</a:t>
            </a:r>
          </a:p>
          <a:p>
            <a:pPr marL="285750" indent="-285750">
              <a:buFont typeface="Arial" panose="020B0604020202020204" pitchFamily="34" charset="0"/>
              <a:buChar char="•"/>
            </a:pPr>
            <a:r>
              <a:rPr lang="en-US" altLang="ja-JP" dirty="0">
                <a:latin typeface="メイリオ" panose="020B0604030504040204" pitchFamily="50" charset="-128"/>
                <a:ea typeface="メイリオ" panose="020B0604030504040204" pitchFamily="50" charset="-128"/>
              </a:rPr>
              <a:t>Weather to be </a:t>
            </a:r>
            <a:r>
              <a:rPr lang="en-US" altLang="ja-JP" dirty="0">
                <a:highlight>
                  <a:srgbClr val="FFFF00"/>
                </a:highlight>
                <a:latin typeface="メイリオ" panose="020B0604030504040204" pitchFamily="50" charset="-128"/>
                <a:ea typeface="メイリオ" panose="020B0604030504040204" pitchFamily="50" charset="-128"/>
              </a:rPr>
              <a:t>cloudy/rainy with sun shining through above the island.</a:t>
            </a:r>
            <a:endParaRPr lang="en-US" altLang="ja-JP" dirty="0">
              <a:latin typeface="メイリオ" panose="020B0604030504040204" pitchFamily="50" charset="-128"/>
              <a:ea typeface="メイリオ" panose="020B0604030504040204" pitchFamily="50" charset="-128"/>
            </a:endParaRPr>
          </a:p>
        </p:txBody>
      </p:sp>
      <p:pic>
        <p:nvPicPr>
          <p:cNvPr id="10" name="図 9" descr="自然, 水, ブルー が含まれている画像&#10;&#10;自動的に生成された説明">
            <a:extLst>
              <a:ext uri="{FF2B5EF4-FFF2-40B4-BE49-F238E27FC236}">
                <a16:creationId xmlns:a16="http://schemas.microsoft.com/office/drawing/2014/main" id="{7C8B62EB-44FB-98D4-E4D3-017F00DED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653" y="2410220"/>
            <a:ext cx="2672848" cy="3559219"/>
          </a:xfrm>
          <a:prstGeom prst="rect">
            <a:avLst/>
          </a:prstGeom>
        </p:spPr>
      </p:pic>
    </p:spTree>
    <p:extLst>
      <p:ext uri="{BB962C8B-B14F-4D97-AF65-F5344CB8AC3E}">
        <p14:creationId xmlns:p14="http://schemas.microsoft.com/office/powerpoint/2010/main" val="2550128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16</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Art Vision</a:t>
            </a:r>
          </a:p>
        </p:txBody>
      </p:sp>
      <p:sp>
        <p:nvSpPr>
          <p:cNvPr id="3" name="テキスト ボックス 2">
            <a:extLst>
              <a:ext uri="{FF2B5EF4-FFF2-40B4-BE49-F238E27FC236}">
                <a16:creationId xmlns:a16="http://schemas.microsoft.com/office/drawing/2014/main" id="{C1DD3B91-E4A6-3205-CC3A-F39920C20490}"/>
              </a:ext>
            </a:extLst>
          </p:cNvPr>
          <p:cNvSpPr txBox="1"/>
          <p:nvPr/>
        </p:nvSpPr>
        <p:spPr>
          <a:xfrm>
            <a:off x="682499" y="889216"/>
            <a:ext cx="109888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dirty="0">
                <a:latin typeface="メイリオ" panose="020B0604030504040204" pitchFamily="50" charset="-128"/>
                <a:ea typeface="メイリオ" panose="020B0604030504040204" pitchFamily="50" charset="-128"/>
              </a:rPr>
              <a:t>Southern Air Temple</a:t>
            </a:r>
          </a:p>
          <a:p>
            <a:pPr marL="285750" indent="-285750">
              <a:buFont typeface="Arial" panose="020B0604020202020204" pitchFamily="34" charset="0"/>
              <a:buChar char="•"/>
            </a:pPr>
            <a:r>
              <a:rPr lang="en-US" altLang="ja-JP" dirty="0">
                <a:latin typeface="メイリオ" panose="020B0604030504040204" pitchFamily="50" charset="-128"/>
                <a:ea typeface="メイリオ" panose="020B0604030504040204" pitchFamily="50" charset="-128"/>
              </a:rPr>
              <a:t>Time of day to be set around </a:t>
            </a:r>
            <a:r>
              <a:rPr lang="en-US" altLang="ja-JP" dirty="0">
                <a:highlight>
                  <a:srgbClr val="FFFF00"/>
                </a:highlight>
                <a:latin typeface="メイリオ" panose="020B0604030504040204" pitchFamily="50" charset="-128"/>
                <a:ea typeface="メイリオ" panose="020B0604030504040204" pitchFamily="50" charset="-128"/>
              </a:rPr>
              <a:t>noon</a:t>
            </a:r>
            <a:r>
              <a:rPr lang="en-US" altLang="ja-JP" dirty="0">
                <a:latin typeface="メイリオ" panose="020B0604030504040204" pitchFamily="50" charset="-128"/>
                <a:ea typeface="メイリオ" panose="020B0604030504040204" pitchFamily="50" charset="-128"/>
              </a:rPr>
              <a:t> to match Lion Turtle Islands.</a:t>
            </a:r>
          </a:p>
          <a:p>
            <a:pPr marL="285750" indent="-285750">
              <a:buFont typeface="Arial" panose="020B0604020202020204" pitchFamily="34" charset="0"/>
              <a:buChar char="•"/>
            </a:pPr>
            <a:r>
              <a:rPr lang="en-US" altLang="ja-JP" dirty="0">
                <a:latin typeface="メイリオ" panose="020B0604030504040204" pitchFamily="50" charset="-128"/>
                <a:ea typeface="メイリオ" panose="020B0604030504040204" pitchFamily="50" charset="-128"/>
              </a:rPr>
              <a:t>Weather to match concept art, </a:t>
            </a:r>
            <a:r>
              <a:rPr lang="en-US" altLang="ja-JP" dirty="0">
                <a:highlight>
                  <a:srgbClr val="FFFF00"/>
                </a:highlight>
                <a:latin typeface="メイリオ" panose="020B0604030504040204" pitchFamily="50" charset="-128"/>
                <a:ea typeface="メイリオ" panose="020B0604030504040204" pitchFamily="50" charset="-128"/>
              </a:rPr>
              <a:t>with a dark, cloudy feel and some sun on the town</a:t>
            </a:r>
            <a:r>
              <a:rPr lang="en-US" altLang="ja-JP" dirty="0">
                <a:latin typeface="メイリオ" panose="020B0604030504040204" pitchFamily="50" charset="-128"/>
                <a:ea typeface="メイリオ" panose="020B0604030504040204" pitchFamily="50" charset="-128"/>
              </a:rPr>
              <a:t>.</a:t>
            </a:r>
          </a:p>
        </p:txBody>
      </p:sp>
      <p:pic>
        <p:nvPicPr>
          <p:cNvPr id="6" name="図 5" descr="設計図&#10;&#10;低い精度で自動的に生成された説明">
            <a:extLst>
              <a:ext uri="{FF2B5EF4-FFF2-40B4-BE49-F238E27FC236}">
                <a16:creationId xmlns:a16="http://schemas.microsoft.com/office/drawing/2014/main" id="{50E356B6-5FF3-F128-6882-F95B58122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224" y="2394204"/>
            <a:ext cx="8115300" cy="3389719"/>
          </a:xfrm>
          <a:prstGeom prst="rect">
            <a:avLst/>
          </a:prstGeom>
        </p:spPr>
      </p:pic>
    </p:spTree>
    <p:extLst>
      <p:ext uri="{BB962C8B-B14F-4D97-AF65-F5344CB8AC3E}">
        <p14:creationId xmlns:p14="http://schemas.microsoft.com/office/powerpoint/2010/main" val="2771613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17</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Questions</a:t>
            </a:r>
          </a:p>
        </p:txBody>
      </p:sp>
      <p:sp>
        <p:nvSpPr>
          <p:cNvPr id="3" name="テキスト ボックス 2">
            <a:extLst>
              <a:ext uri="{FF2B5EF4-FFF2-40B4-BE49-F238E27FC236}">
                <a16:creationId xmlns:a16="http://schemas.microsoft.com/office/drawing/2014/main" id="{C1DD3B91-E4A6-3205-CC3A-F39920C20490}"/>
              </a:ext>
            </a:extLst>
          </p:cNvPr>
          <p:cNvSpPr txBox="1"/>
          <p:nvPr/>
        </p:nvSpPr>
        <p:spPr>
          <a:xfrm>
            <a:off x="646915" y="2044702"/>
            <a:ext cx="1100302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400" b="1" dirty="0">
                <a:latin typeface="メイリオ" panose="020B0604030504040204" pitchFamily="50" charset="-128"/>
                <a:ea typeface="メイリオ" panose="020B0604030504040204" pitchFamily="50" charset="-128"/>
              </a:rPr>
              <a:t>General</a:t>
            </a: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May we add banks and/or fences to make the track boundaries obvious?</a:t>
            </a: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May we adjust size and placement of objects and scenery (including Lion Turtle Islands) to fit within the camera view?</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r>
              <a:rPr lang="en-US" altLang="ja-JP" sz="1400" b="1" dirty="0">
                <a:latin typeface="メイリオ" panose="020B0604030504040204" pitchFamily="50" charset="-128"/>
                <a:ea typeface="メイリオ" panose="020B0604030504040204" pitchFamily="50" charset="-128"/>
              </a:rPr>
              <a:t>Lion Turtle Islands</a:t>
            </a: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May we create new paths like wooden bridges and other structures in addition to the original landscapes?</a:t>
            </a:r>
            <a:br>
              <a:rPr lang="en-US" altLang="ja-JP" sz="1400" dirty="0">
                <a:latin typeface="メイリオ" panose="020B0604030504040204" pitchFamily="50" charset="-128"/>
                <a:ea typeface="メイリオ" panose="020B0604030504040204" pitchFamily="50" charset="-128"/>
              </a:rPr>
            </a:br>
            <a:r>
              <a:rPr lang="en-US" altLang="ja-JP" sz="1400" dirty="0">
                <a:latin typeface="メイリオ" panose="020B0604030504040204" pitchFamily="50" charset="-128"/>
                <a:ea typeface="メイリオ" panose="020B0604030504040204" pitchFamily="50" charset="-128"/>
              </a:rPr>
              <a:t>The intention is to build routes with good balance in gameplay and richness in strategies.</a:t>
            </a: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Is it okay to place a Ring Gate around the turtle's stomach and warp players to the Southern Air Temple?</a:t>
            </a:r>
          </a:p>
          <a:p>
            <a:endParaRPr lang="en-US" altLang="ja-JP" sz="1400" dirty="0">
              <a:latin typeface="メイリオ" panose="020B0604030504040204" pitchFamily="50" charset="-128"/>
              <a:ea typeface="メイリオ" panose="020B0604030504040204" pitchFamily="50" charset="-128"/>
            </a:endParaRPr>
          </a:p>
          <a:p>
            <a:r>
              <a:rPr lang="en-US" altLang="ja-JP" sz="1400" b="1" dirty="0">
                <a:latin typeface="メイリオ" panose="020B0604030504040204" pitchFamily="50" charset="-128"/>
                <a:ea typeface="メイリオ" panose="020B0604030504040204" pitchFamily="50" charset="-128"/>
              </a:rPr>
              <a:t>Southern Air Temple</a:t>
            </a: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May we widen the paths between buildings to make it racetrack-friendly?</a:t>
            </a: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May we create aerial routes using suspension bridges and stone blocks around the Air Nomads town?</a:t>
            </a:r>
            <a:br>
              <a:rPr lang="en-US" altLang="ja-JP" sz="1400" dirty="0">
                <a:latin typeface="メイリオ" panose="020B0604030504040204" pitchFamily="50" charset="-128"/>
                <a:ea typeface="メイリオ" panose="020B0604030504040204" pitchFamily="50" charset="-128"/>
              </a:rPr>
            </a:br>
            <a:r>
              <a:rPr lang="en-US" altLang="ja-JP" sz="1400" dirty="0">
                <a:latin typeface="メイリオ" panose="020B0604030504040204" pitchFamily="50" charset="-128"/>
                <a:ea typeface="メイリオ" panose="020B0604030504040204" pitchFamily="50" charset="-128"/>
              </a:rPr>
              <a:t>We want players to experience the various driving modes (not just land but also air/water) and provide the best balance for a racing game.</a:t>
            </a:r>
          </a:p>
        </p:txBody>
      </p:sp>
      <p:sp>
        <p:nvSpPr>
          <p:cNvPr id="6" name="テキスト ボックス 5">
            <a:extLst>
              <a:ext uri="{FF2B5EF4-FFF2-40B4-BE49-F238E27FC236}">
                <a16:creationId xmlns:a16="http://schemas.microsoft.com/office/drawing/2014/main" id="{EB351913-5FB5-1AB2-726A-0DB5E96C1E77}"/>
              </a:ext>
            </a:extLst>
          </p:cNvPr>
          <p:cNvSpPr txBox="1"/>
          <p:nvPr/>
        </p:nvSpPr>
        <p:spPr>
          <a:xfrm>
            <a:off x="646915" y="1092463"/>
            <a:ext cx="10712739" cy="646331"/>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Please confirm the following points (approaches) in order to make the game design ‘work’ as a racing game.</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22563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463A3A27-4AC8-74C7-905B-6FC1B7DC7DE5}"/>
              </a:ext>
            </a:extLst>
          </p:cNvPr>
          <p:cNvSpPr txBox="1"/>
          <p:nvPr/>
        </p:nvSpPr>
        <p:spPr>
          <a:xfrm>
            <a:off x="936120" y="1901853"/>
            <a:ext cx="1073517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b="1" dirty="0">
                <a:latin typeface="メイリオ" panose="020B0604030504040204" pitchFamily="50" charset="-128"/>
                <a:ea typeface="メイリオ" panose="020B0604030504040204" pitchFamily="50" charset="-128"/>
              </a:rPr>
              <a:t>Lion Turtle Islands</a:t>
            </a:r>
            <a:endParaRPr lang="en-US" altLang="ja-JP"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dirty="0">
                <a:latin typeface="メイリオ" panose="020B0604030504040204" pitchFamily="50" charset="-128"/>
                <a:ea typeface="メイリオ" panose="020B0604030504040204" pitchFamily="50" charset="-128"/>
              </a:rPr>
              <a:t>Documents that show detailed patterns of the three ‘lion turtles’ and internal designs/structure of their bodies</a:t>
            </a:r>
          </a:p>
          <a:p>
            <a:pPr marL="285750" indent="-285750">
              <a:buFont typeface="Arial" panose="020B0604020202020204" pitchFamily="34" charset="0"/>
              <a:buChar char="•"/>
            </a:pPr>
            <a:r>
              <a:rPr lang="en-US" altLang="ja-JP" dirty="0">
                <a:latin typeface="メイリオ" panose="020B0604030504040204" pitchFamily="50" charset="-128"/>
                <a:ea typeface="メイリオ" panose="020B0604030504040204" pitchFamily="50" charset="-128"/>
              </a:rPr>
              <a:t>3 views or 3D images and settings of plants (trees, grass, etc.)</a:t>
            </a:r>
            <a:endParaRPr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lang="en-US" altLang="ja-JP" b="1" dirty="0">
                <a:latin typeface="メイリオ" panose="020B0604030504040204" pitchFamily="50" charset="-128"/>
                <a:ea typeface="メイリオ" panose="020B0604030504040204" pitchFamily="50" charset="-128"/>
              </a:rPr>
              <a:t>Southern Air Temple</a:t>
            </a:r>
            <a:endParaRPr lang="en-US" altLang="ja-JP"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dirty="0">
                <a:latin typeface="メイリオ" panose="020B0604030504040204" pitchFamily="50" charset="-128"/>
                <a:ea typeface="メイリオ" panose="020B0604030504040204" pitchFamily="50" charset="-128"/>
              </a:rPr>
              <a:t>3 view or 3D images showing details of plants and buildings</a:t>
            </a:r>
          </a:p>
          <a:p>
            <a:pPr marL="285750" indent="-285750">
              <a:buFont typeface="Arial" panose="020B0604020202020204" pitchFamily="34" charset="0"/>
              <a:buChar char="•"/>
            </a:pPr>
            <a:r>
              <a:rPr lang="en-US" altLang="ja-JP" dirty="0">
                <a:latin typeface="メイリオ" panose="020B0604030504040204" pitchFamily="50" charset="-128"/>
                <a:ea typeface="メイリオ" panose="020B0604030504040204" pitchFamily="50" charset="-128"/>
              </a:rPr>
              <a:t>3D model of the Sky Bison</a:t>
            </a:r>
          </a:p>
          <a:p>
            <a:endParaRPr lang="en-US" altLang="ja-JP" dirty="0">
              <a:latin typeface="メイリオ" panose="020B0604030504040204" pitchFamily="50" charset="-128"/>
              <a:ea typeface="メイリオ" panose="020B0604030504040204" pitchFamily="50" charset="-128"/>
            </a:endParaRPr>
          </a:p>
          <a:p>
            <a:r>
              <a:rPr lang="en-US" altLang="ja-JP" b="1" dirty="0">
                <a:latin typeface="メイリオ" panose="020B0604030504040204" pitchFamily="50" charset="-128"/>
                <a:ea typeface="メイリオ" panose="020B0604030504040204" pitchFamily="50" charset="-128"/>
              </a:rPr>
              <a:t>Gimmicks</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Concepts, settings, images (screenshots) showing Bending effects from the movie</a:t>
            </a:r>
          </a:p>
        </p:txBody>
      </p:sp>
      <p:sp>
        <p:nvSpPr>
          <p:cNvPr id="3" name="テキスト ボックス 2">
            <a:extLst>
              <a:ext uri="{FF2B5EF4-FFF2-40B4-BE49-F238E27FC236}">
                <a16:creationId xmlns:a16="http://schemas.microsoft.com/office/drawing/2014/main" id="{19A913DC-B27A-21F6-716F-FB8B9A019054}"/>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Request for Additional Assets</a:t>
            </a:r>
          </a:p>
        </p:txBody>
      </p:sp>
      <p:sp>
        <p:nvSpPr>
          <p:cNvPr id="5" name="テキスト ボックス 4">
            <a:extLst>
              <a:ext uri="{FF2B5EF4-FFF2-40B4-BE49-F238E27FC236}">
                <a16:creationId xmlns:a16="http://schemas.microsoft.com/office/drawing/2014/main" id="{A708F331-E0F6-85F4-0FC0-E7CDD0B43BB4}"/>
              </a:ext>
            </a:extLst>
          </p:cNvPr>
          <p:cNvSpPr txBox="1"/>
          <p:nvPr/>
        </p:nvSpPr>
        <p:spPr>
          <a:xfrm>
            <a:off x="936121" y="1139318"/>
            <a:ext cx="100911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b="1" dirty="0">
                <a:latin typeface="メイリオ" panose="020B0604030504040204" pitchFamily="50" charset="-128"/>
                <a:ea typeface="メイリオ" panose="020B0604030504040204" pitchFamily="50" charset="-128"/>
              </a:rPr>
              <a:t>The following assets would help us tremendously in production:</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36721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2DB17-B28D-8E7E-B4CB-80B7AC3F001F}"/>
              </a:ext>
            </a:extLst>
          </p:cNvPr>
          <p:cNvSpPr>
            <a:spLocks noGrp="1"/>
          </p:cNvSpPr>
          <p:nvPr>
            <p:ph type="title"/>
          </p:nvPr>
        </p:nvSpPr>
        <p:spPr>
          <a:xfrm>
            <a:off x="754310" y="2856655"/>
            <a:ext cx="10515600" cy="1325563"/>
          </a:xfrm>
          <a:solidFill>
            <a:schemeClr val="bg1">
              <a:lumMod val="95000"/>
            </a:schemeClr>
          </a:solidFill>
        </p:spPr>
        <p:txBody>
          <a:bodyPr/>
          <a:lstStyle/>
          <a:p>
            <a:pPr algn="ctr">
              <a:lnSpc>
                <a:spcPct val="130000"/>
              </a:lnSpc>
            </a:pPr>
            <a:r>
              <a:rPr lang="en-US" altLang="ja-JP" b="1">
                <a:latin typeface="Meiryo UI"/>
                <a:ea typeface="Meiryo UI"/>
              </a:rPr>
              <a:t>Appendix</a:t>
            </a:r>
            <a:endParaRPr lang="en-US" altLang="ja-JP" sz="4400" b="1">
              <a:solidFill>
                <a:schemeClr val="tx1"/>
              </a:solidFill>
              <a:latin typeface="Meiryo UI"/>
              <a:ea typeface="Meiryo UI"/>
            </a:endParaRPr>
          </a:p>
        </p:txBody>
      </p:sp>
      <p:sp>
        <p:nvSpPr>
          <p:cNvPr id="4" name="スライド番号プレースホルダー 3">
            <a:extLst>
              <a:ext uri="{FF2B5EF4-FFF2-40B4-BE49-F238E27FC236}">
                <a16:creationId xmlns:a16="http://schemas.microsoft.com/office/drawing/2014/main" id="{2033DD69-77A4-D17D-AD04-765FF5B2D09D}"/>
              </a:ext>
            </a:extLst>
          </p:cNvPr>
          <p:cNvSpPr>
            <a:spLocks noGrp="1"/>
          </p:cNvSpPr>
          <p:nvPr>
            <p:ph type="sldNum" sz="quarter" idx="12"/>
          </p:nvPr>
        </p:nvSpPr>
        <p:spPr/>
        <p:txBody>
          <a:bodyPr/>
          <a:lstStyle/>
          <a:p>
            <a:fld id="{DD7F6B4A-8A06-45F9-87E4-D154F13D2288}" type="slidenum">
              <a:rPr kumimoji="1" lang="ja-JP" altLang="en-US" smtClean="0"/>
              <a:t>19</a:t>
            </a:fld>
            <a:endParaRPr kumimoji="1" lang="ja-JP" altLang="en-US"/>
          </a:p>
        </p:txBody>
      </p:sp>
    </p:spTree>
    <p:extLst>
      <p:ext uri="{BB962C8B-B14F-4D97-AF65-F5344CB8AC3E}">
        <p14:creationId xmlns:p14="http://schemas.microsoft.com/office/powerpoint/2010/main" val="3874118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B4F7A93-9114-42C6-A5D9-439D1A09141D}"/>
              </a:ext>
            </a:extLst>
          </p:cNvPr>
          <p:cNvSpPr>
            <a:spLocks noGrp="1"/>
          </p:cNvSpPr>
          <p:nvPr>
            <p:ph type="sldNum" sz="quarter" idx="12"/>
          </p:nvPr>
        </p:nvSpPr>
        <p:spPr/>
        <p:txBody>
          <a:bodyPr/>
          <a:lstStyle/>
          <a:p>
            <a:fld id="{DD7F6B4A-8A06-45F9-87E4-D154F13D2288}" type="slidenum">
              <a:rPr kumimoji="1" lang="ja-JP" altLang="en-US" smtClean="0"/>
              <a:t>2</a:t>
            </a:fld>
            <a:endParaRPr kumimoji="1" lang="ja-JP" altLang="en-US"/>
          </a:p>
        </p:txBody>
      </p:sp>
      <p:sp>
        <p:nvSpPr>
          <p:cNvPr id="5" name="テキスト ボックス 4">
            <a:extLst>
              <a:ext uri="{FF2B5EF4-FFF2-40B4-BE49-F238E27FC236}">
                <a16:creationId xmlns:a16="http://schemas.microsoft.com/office/drawing/2014/main" id="{27775B5E-9A08-4323-8F17-89BA6487985B}"/>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a:solidFill>
                  <a:schemeClr val="bg1"/>
                </a:solidFill>
                <a:latin typeface="メイリオ" panose="020B0604030504040204" pitchFamily="50" charset="-128"/>
                <a:ea typeface="メイリオ" panose="020B0604030504040204" pitchFamily="50" charset="-128"/>
              </a:rPr>
              <a:t>Introduction</a:t>
            </a:r>
            <a:endParaRPr lang="ja-JP" altLang="en-US" sz="2800" b="1">
              <a:solidFill>
                <a:schemeClr val="bg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5E217D30-ED7F-2092-D8C6-D81734EBC7D1}"/>
              </a:ext>
            </a:extLst>
          </p:cNvPr>
          <p:cNvSpPr/>
          <p:nvPr/>
        </p:nvSpPr>
        <p:spPr>
          <a:xfrm>
            <a:off x="1091712" y="1298830"/>
            <a:ext cx="8916836" cy="569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130000"/>
              </a:lnSpc>
            </a:pPr>
            <a:r>
              <a:rPr lang="en-US" altLang="ja-JP" sz="2400" b="1" dirty="0">
                <a:solidFill>
                  <a:schemeClr val="tx1"/>
                </a:solidFill>
                <a:latin typeface="メイリオ"/>
                <a:ea typeface="メイリオ"/>
              </a:rPr>
              <a:t>Points of discussion</a:t>
            </a:r>
            <a:endParaRPr lang="ja-JP" sz="2400" dirty="0">
              <a:solidFill>
                <a:schemeClr val="tx1"/>
              </a:solidFill>
              <a:latin typeface="Meiryo"/>
              <a:ea typeface="Meiryo"/>
            </a:endParaRPr>
          </a:p>
        </p:txBody>
      </p:sp>
      <p:sp>
        <p:nvSpPr>
          <p:cNvPr id="3" name="正方形/長方形 2">
            <a:extLst>
              <a:ext uri="{FF2B5EF4-FFF2-40B4-BE49-F238E27FC236}">
                <a16:creationId xmlns:a16="http://schemas.microsoft.com/office/drawing/2014/main" id="{F17A7707-94D4-CAA0-E96F-236B5DA061B1}"/>
              </a:ext>
            </a:extLst>
          </p:cNvPr>
          <p:cNvSpPr/>
          <p:nvPr/>
        </p:nvSpPr>
        <p:spPr>
          <a:xfrm>
            <a:off x="1246909" y="3883025"/>
            <a:ext cx="8916836" cy="2126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130000"/>
              </a:lnSpc>
            </a:pPr>
            <a:r>
              <a:rPr lang="ja-JP" sz="2400" b="1" dirty="0">
                <a:solidFill>
                  <a:schemeClr val="tx1"/>
                </a:solidFill>
                <a:latin typeface="Meiryo"/>
                <a:ea typeface="Meiryo"/>
              </a:rPr>
              <a:t>・</a:t>
            </a:r>
            <a:r>
              <a:rPr lang="en-US" altLang="ja-JP" sz="2400" b="1" dirty="0">
                <a:solidFill>
                  <a:schemeClr val="tx1"/>
                </a:solidFill>
                <a:latin typeface="Meiryo"/>
                <a:ea typeface="Meiryo"/>
              </a:rPr>
              <a:t>Part 2:</a:t>
            </a:r>
            <a:r>
              <a:rPr lang="ja-JP" altLang="en-US" sz="2400" b="1" dirty="0">
                <a:solidFill>
                  <a:schemeClr val="tx1"/>
                </a:solidFill>
                <a:latin typeface="Meiryo"/>
                <a:ea typeface="Meiryo"/>
              </a:rPr>
              <a:t> </a:t>
            </a:r>
            <a:r>
              <a:rPr lang="en-US" altLang="ja-JP" sz="2400" b="1" dirty="0">
                <a:solidFill>
                  <a:schemeClr val="tx1"/>
                </a:solidFill>
                <a:latin typeface="Meiryo"/>
                <a:ea typeface="Meiryo"/>
              </a:rPr>
              <a:t>Regarding Art</a:t>
            </a:r>
            <a:endParaRPr lang="en-US" altLang="ja-JP" sz="2400" dirty="0">
              <a:solidFill>
                <a:schemeClr val="tx1"/>
              </a:solidFill>
              <a:latin typeface="Meiryo UI"/>
              <a:ea typeface="Meiryo UI"/>
            </a:endParaRPr>
          </a:p>
          <a:p>
            <a:pPr marL="1257300" lvl="2" indent="-342900">
              <a:lnSpc>
                <a:spcPct val="130000"/>
              </a:lnSpc>
              <a:buFont typeface="Wingdings" panose="05000000000000000000" pitchFamily="2" charset="2"/>
              <a:buChar char="Ø"/>
            </a:pPr>
            <a:r>
              <a:rPr lang="en-US" altLang="ja-JP" sz="2400" dirty="0">
                <a:solidFill>
                  <a:schemeClr val="tx1"/>
                </a:solidFill>
                <a:latin typeface="Meiryo"/>
                <a:ea typeface="Meiryo"/>
              </a:rPr>
              <a:t>We will share visions under consideration</a:t>
            </a:r>
          </a:p>
          <a:p>
            <a:pPr marL="1257300" lvl="2" indent="-342900">
              <a:lnSpc>
                <a:spcPct val="130000"/>
              </a:lnSpc>
              <a:buFont typeface="Wingdings" panose="05000000000000000000" pitchFamily="2" charset="2"/>
              <a:buChar char="Ø"/>
            </a:pPr>
            <a:r>
              <a:rPr lang="en-US" altLang="ja-JP" sz="2400" dirty="0">
                <a:solidFill>
                  <a:schemeClr val="tx1"/>
                </a:solidFill>
                <a:latin typeface="Meiryo"/>
                <a:ea typeface="Meiryo"/>
              </a:rPr>
              <a:t>Questions</a:t>
            </a:r>
          </a:p>
          <a:p>
            <a:pPr marL="1257300" lvl="2" indent="-342900">
              <a:lnSpc>
                <a:spcPct val="130000"/>
              </a:lnSpc>
              <a:buFont typeface="Wingdings" panose="05000000000000000000" pitchFamily="2" charset="2"/>
              <a:buChar char="Ø"/>
            </a:pPr>
            <a:r>
              <a:rPr lang="en-US" altLang="ja-JP" sz="2400" dirty="0">
                <a:solidFill>
                  <a:schemeClr val="tx1"/>
                </a:solidFill>
                <a:latin typeface="Meiryo"/>
                <a:ea typeface="Meiryo"/>
              </a:rPr>
              <a:t>Additional assets we would like you to provide</a:t>
            </a:r>
          </a:p>
        </p:txBody>
      </p:sp>
      <p:sp>
        <p:nvSpPr>
          <p:cNvPr id="6" name="正方形/長方形 5">
            <a:extLst>
              <a:ext uri="{FF2B5EF4-FFF2-40B4-BE49-F238E27FC236}">
                <a16:creationId xmlns:a16="http://schemas.microsoft.com/office/drawing/2014/main" id="{65AE7DBD-6BD0-B601-89A0-DDA2DD3A9D87}"/>
              </a:ext>
            </a:extLst>
          </p:cNvPr>
          <p:cNvSpPr/>
          <p:nvPr/>
        </p:nvSpPr>
        <p:spPr>
          <a:xfrm>
            <a:off x="1246909" y="2041525"/>
            <a:ext cx="9724530" cy="174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130000"/>
              </a:lnSpc>
            </a:pPr>
            <a:r>
              <a:rPr lang="ja-JP" sz="2400" b="1" dirty="0">
                <a:solidFill>
                  <a:schemeClr val="tx1"/>
                </a:solidFill>
                <a:latin typeface="Meiryo"/>
                <a:ea typeface="Meiryo"/>
              </a:rPr>
              <a:t>・</a:t>
            </a:r>
            <a:r>
              <a:rPr lang="en-US" altLang="ja-JP" sz="2400" b="1" dirty="0">
                <a:solidFill>
                  <a:schemeClr val="tx1"/>
                </a:solidFill>
                <a:latin typeface="Meiryo"/>
                <a:ea typeface="Meiryo"/>
              </a:rPr>
              <a:t>Part 1: Confirm structure and gameplay of track</a:t>
            </a:r>
            <a:endParaRPr lang="ja-JP" sz="2400" dirty="0">
              <a:solidFill>
                <a:schemeClr val="tx1"/>
              </a:solidFill>
              <a:latin typeface="Meiryo"/>
              <a:ea typeface="Meiryo"/>
            </a:endParaRPr>
          </a:p>
          <a:p>
            <a:pPr marL="1257300" lvl="2" indent="-342900">
              <a:lnSpc>
                <a:spcPct val="130000"/>
              </a:lnSpc>
              <a:buFont typeface="Wingdings" panose="05000000000000000000" pitchFamily="2" charset="2"/>
              <a:buChar char="Ø"/>
            </a:pPr>
            <a:r>
              <a:rPr lang="en-US" altLang="ja-JP" sz="2400" dirty="0">
                <a:solidFill>
                  <a:schemeClr val="tx1"/>
                </a:solidFill>
                <a:latin typeface="Meiryo"/>
                <a:ea typeface="Meiryo"/>
              </a:rPr>
              <a:t>Gimmicks</a:t>
            </a:r>
            <a:endParaRPr lang="en-US" altLang="ja-JP" sz="2400" dirty="0">
              <a:solidFill>
                <a:schemeClr val="tx1"/>
              </a:solidFill>
              <a:latin typeface="Meiryo UI"/>
              <a:ea typeface="Meiryo UI"/>
            </a:endParaRPr>
          </a:p>
          <a:p>
            <a:pPr marL="1257300" lvl="2" indent="-342900">
              <a:lnSpc>
                <a:spcPct val="130000"/>
              </a:lnSpc>
              <a:buFont typeface="Wingdings" panose="05000000000000000000" pitchFamily="2" charset="2"/>
              <a:buChar char="Ø"/>
            </a:pPr>
            <a:r>
              <a:rPr lang="en-US" altLang="ja-JP" sz="2400" dirty="0">
                <a:solidFill>
                  <a:schemeClr val="tx1"/>
                </a:solidFill>
                <a:latin typeface="Meiryo"/>
                <a:ea typeface="Meiryo"/>
              </a:rPr>
              <a:t>Track Layout</a:t>
            </a:r>
          </a:p>
        </p:txBody>
      </p:sp>
    </p:spTree>
    <p:extLst>
      <p:ext uri="{BB962C8B-B14F-4D97-AF65-F5344CB8AC3E}">
        <p14:creationId xmlns:p14="http://schemas.microsoft.com/office/powerpoint/2010/main" val="3390690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20</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a:solidFill>
                  <a:schemeClr val="bg1"/>
                </a:solidFill>
                <a:latin typeface="メイリオ" panose="020B0604030504040204" pitchFamily="50" charset="-128"/>
                <a:ea typeface="メイリオ" panose="020B0604030504040204" pitchFamily="50" charset="-128"/>
              </a:rPr>
              <a:t>Appendix</a:t>
            </a:r>
          </a:p>
        </p:txBody>
      </p:sp>
      <p:sp>
        <p:nvSpPr>
          <p:cNvPr id="22" name="正方形/長方形 21">
            <a:extLst>
              <a:ext uri="{FF2B5EF4-FFF2-40B4-BE49-F238E27FC236}">
                <a16:creationId xmlns:a16="http://schemas.microsoft.com/office/drawing/2014/main" id="{5E217D30-ED7F-2092-D8C6-D81734EBC7D1}"/>
              </a:ext>
            </a:extLst>
          </p:cNvPr>
          <p:cNvSpPr/>
          <p:nvPr/>
        </p:nvSpPr>
        <p:spPr>
          <a:xfrm>
            <a:off x="1183186" y="2363460"/>
            <a:ext cx="9825628" cy="2131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2400" b="1" dirty="0">
                <a:solidFill>
                  <a:schemeClr val="tx1"/>
                </a:solidFill>
                <a:latin typeface="Meiryo"/>
                <a:ea typeface="Meiryo"/>
              </a:rPr>
              <a:t>■</a:t>
            </a:r>
            <a:r>
              <a:rPr lang="en-US" altLang="ja-JP" sz="2400" b="1" dirty="0">
                <a:solidFill>
                  <a:schemeClr val="tx1"/>
                </a:solidFill>
                <a:latin typeface="Meiryo"/>
                <a:ea typeface="Meiryo"/>
              </a:rPr>
              <a:t>Basic Track Rules</a:t>
            </a:r>
          </a:p>
          <a:p>
            <a:pPr marL="285750" indent="-285750">
              <a:lnSpc>
                <a:spcPct val="130000"/>
              </a:lnSpc>
              <a:buFont typeface="Arial" panose="020B0604020202020204" pitchFamily="34" charset="0"/>
              <a:buChar char="•"/>
            </a:pPr>
            <a:r>
              <a:rPr lang="en-US" altLang="ja-JP" dirty="0">
                <a:solidFill>
                  <a:schemeClr val="tx1"/>
                </a:solidFill>
                <a:latin typeface="Meiryo"/>
                <a:ea typeface="Meiryo"/>
              </a:rPr>
              <a:t>Players must complete laps around the track.</a:t>
            </a:r>
          </a:p>
          <a:p>
            <a:pPr marL="285750" indent="-285750">
              <a:lnSpc>
                <a:spcPct val="130000"/>
              </a:lnSpc>
              <a:buFont typeface="Arial" panose="020B0604020202020204" pitchFamily="34" charset="0"/>
              <a:buChar char="•"/>
            </a:pPr>
            <a:r>
              <a:rPr lang="en-US" altLang="ja-JP" dirty="0">
                <a:solidFill>
                  <a:schemeClr val="tx1"/>
                </a:solidFill>
                <a:latin typeface="Meiryo"/>
                <a:ea typeface="Meiryo"/>
              </a:rPr>
              <a:t>Each lap is around 60 seconds, give or take.</a:t>
            </a:r>
          </a:p>
          <a:p>
            <a:pPr marL="285750" indent="-285750">
              <a:lnSpc>
                <a:spcPct val="130000"/>
              </a:lnSpc>
              <a:buFont typeface="Arial" panose="020B0604020202020204" pitchFamily="34" charset="0"/>
              <a:buChar char="•"/>
            </a:pPr>
            <a:r>
              <a:rPr lang="en-US" altLang="ja-JP" dirty="0">
                <a:solidFill>
                  <a:schemeClr val="tx1"/>
                </a:solidFill>
                <a:latin typeface="Meiryo"/>
                <a:ea typeface="Meiryo"/>
              </a:rPr>
              <a:t>Players must return to the starting area at the end of each lap.</a:t>
            </a:r>
          </a:p>
          <a:p>
            <a:pPr marL="285750" indent="-285750">
              <a:lnSpc>
                <a:spcPct val="130000"/>
              </a:lnSpc>
              <a:buFont typeface="Arial" panose="020B0604020202020204" pitchFamily="34" charset="0"/>
              <a:buChar char="•"/>
            </a:pPr>
            <a:r>
              <a:rPr lang="en-US" altLang="ja-JP" dirty="0">
                <a:solidFill>
                  <a:schemeClr val="tx1"/>
                </a:solidFill>
                <a:latin typeface="Meiryo"/>
                <a:ea typeface="Meiryo"/>
              </a:rPr>
              <a:t>Starting areas are always on land (not air or water).</a:t>
            </a:r>
          </a:p>
        </p:txBody>
      </p:sp>
    </p:spTree>
    <p:extLst>
      <p:ext uri="{BB962C8B-B14F-4D97-AF65-F5344CB8AC3E}">
        <p14:creationId xmlns:p14="http://schemas.microsoft.com/office/powerpoint/2010/main" val="1639575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0BD2F57-191B-975F-26A8-5C738A8D9028}"/>
              </a:ext>
            </a:extLst>
          </p:cNvPr>
          <p:cNvSpPr>
            <a:spLocks noGrp="1"/>
          </p:cNvSpPr>
          <p:nvPr>
            <p:ph type="sldNum" sz="quarter" idx="12"/>
          </p:nvPr>
        </p:nvSpPr>
        <p:spPr/>
        <p:txBody>
          <a:bodyPr/>
          <a:lstStyle/>
          <a:p>
            <a:fld id="{DD7F6B4A-8A06-45F9-87E4-D154F13D2288}" type="slidenum">
              <a:rPr kumimoji="1" lang="ja-JP" altLang="en-US" smtClean="0"/>
              <a:t>21</a:t>
            </a:fld>
            <a:endParaRPr kumimoji="1" lang="ja-JP" altLang="en-US"/>
          </a:p>
        </p:txBody>
      </p:sp>
      <p:sp>
        <p:nvSpPr>
          <p:cNvPr id="5" name="テキスト ボックス 4">
            <a:extLst>
              <a:ext uri="{FF2B5EF4-FFF2-40B4-BE49-F238E27FC236}">
                <a16:creationId xmlns:a16="http://schemas.microsoft.com/office/drawing/2014/main" id="{907A6AFF-E91B-715C-8AA3-E3FD4A4F612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Appendix</a:t>
            </a:r>
          </a:p>
        </p:txBody>
      </p:sp>
      <p:sp>
        <p:nvSpPr>
          <p:cNvPr id="6" name="正方形/長方形 5">
            <a:extLst>
              <a:ext uri="{FF2B5EF4-FFF2-40B4-BE49-F238E27FC236}">
                <a16:creationId xmlns:a16="http://schemas.microsoft.com/office/drawing/2014/main" id="{70F7A180-964D-7470-1EED-02436F2D8178}"/>
              </a:ext>
            </a:extLst>
          </p:cNvPr>
          <p:cNvSpPr/>
          <p:nvPr/>
        </p:nvSpPr>
        <p:spPr>
          <a:xfrm>
            <a:off x="821384" y="904873"/>
            <a:ext cx="10894469" cy="80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en-US" altLang="ja-JP" dirty="0">
                <a:solidFill>
                  <a:schemeClr val="tx1"/>
                </a:solidFill>
                <a:latin typeface="Meiryo"/>
                <a:ea typeface="Meiryo"/>
              </a:rPr>
              <a:t>If you are able to provide model data for the Sky Bison, we would like to implement the following gameplay:</a:t>
            </a:r>
          </a:p>
        </p:txBody>
      </p:sp>
      <p:pic>
        <p:nvPicPr>
          <p:cNvPr id="8" name="図 7">
            <a:extLst>
              <a:ext uri="{FF2B5EF4-FFF2-40B4-BE49-F238E27FC236}">
                <a16:creationId xmlns:a16="http://schemas.microsoft.com/office/drawing/2014/main" id="{F9F63F46-D147-7958-4A6E-EE9657AABCB9}"/>
              </a:ext>
            </a:extLst>
          </p:cNvPr>
          <p:cNvPicPr>
            <a:picLocks noChangeAspect="1"/>
          </p:cNvPicPr>
          <p:nvPr/>
        </p:nvPicPr>
        <p:blipFill>
          <a:blip r:embed="rId2"/>
          <a:stretch>
            <a:fillRect/>
          </a:stretch>
        </p:blipFill>
        <p:spPr>
          <a:xfrm>
            <a:off x="821384" y="1618434"/>
            <a:ext cx="5454226" cy="3220160"/>
          </a:xfrm>
          <a:prstGeom prst="rect">
            <a:avLst/>
          </a:prstGeom>
        </p:spPr>
      </p:pic>
      <p:sp>
        <p:nvSpPr>
          <p:cNvPr id="9" name="正方形/長方形 8">
            <a:extLst>
              <a:ext uri="{FF2B5EF4-FFF2-40B4-BE49-F238E27FC236}">
                <a16:creationId xmlns:a16="http://schemas.microsoft.com/office/drawing/2014/main" id="{79FDC52A-245C-4DB0-5EA4-5E351E9872CC}"/>
              </a:ext>
            </a:extLst>
          </p:cNvPr>
          <p:cNvSpPr/>
          <p:nvPr/>
        </p:nvSpPr>
        <p:spPr>
          <a:xfrm>
            <a:off x="821384" y="4974053"/>
            <a:ext cx="10743087" cy="80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en-US" altLang="ja-JP" dirty="0">
                <a:solidFill>
                  <a:schemeClr val="tx1"/>
                </a:solidFill>
                <a:latin typeface="Meiryo"/>
                <a:ea typeface="Meiryo"/>
              </a:rPr>
              <a:t>The Sky Bison would “carry” helpful items and rings on its back, being positioned as an assisting character (and not one to attack players).</a:t>
            </a:r>
          </a:p>
        </p:txBody>
      </p:sp>
    </p:spTree>
    <p:extLst>
      <p:ext uri="{BB962C8B-B14F-4D97-AF65-F5344CB8AC3E}">
        <p14:creationId xmlns:p14="http://schemas.microsoft.com/office/powerpoint/2010/main" val="415378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2DB17-B28D-8E7E-B4CB-80B7AC3F001F}"/>
              </a:ext>
            </a:extLst>
          </p:cNvPr>
          <p:cNvSpPr>
            <a:spLocks noGrp="1"/>
          </p:cNvSpPr>
          <p:nvPr>
            <p:ph type="title"/>
          </p:nvPr>
        </p:nvSpPr>
        <p:spPr>
          <a:xfrm>
            <a:off x="754310" y="2856655"/>
            <a:ext cx="10515600" cy="1325563"/>
          </a:xfrm>
          <a:solidFill>
            <a:schemeClr val="bg1">
              <a:lumMod val="95000"/>
            </a:schemeClr>
          </a:solidFill>
        </p:spPr>
        <p:txBody>
          <a:bodyPr/>
          <a:lstStyle/>
          <a:p>
            <a:pPr algn="ctr"/>
            <a:r>
              <a:rPr lang="en-US" altLang="ja-JP" sz="4400" b="1" dirty="0">
                <a:solidFill>
                  <a:schemeClr val="tx1"/>
                </a:solidFill>
                <a:latin typeface="Meiryo"/>
                <a:ea typeface="Meiryo"/>
              </a:rPr>
              <a:t>Structure and Gameplay of Track</a:t>
            </a:r>
            <a:endParaRPr kumimoji="1" lang="ja-JP" altLang="en-US" dirty="0"/>
          </a:p>
        </p:txBody>
      </p:sp>
      <p:sp>
        <p:nvSpPr>
          <p:cNvPr id="4" name="スライド番号プレースホルダー 3">
            <a:extLst>
              <a:ext uri="{FF2B5EF4-FFF2-40B4-BE49-F238E27FC236}">
                <a16:creationId xmlns:a16="http://schemas.microsoft.com/office/drawing/2014/main" id="{2033DD69-77A4-D17D-AD04-765FF5B2D09D}"/>
              </a:ext>
            </a:extLst>
          </p:cNvPr>
          <p:cNvSpPr>
            <a:spLocks noGrp="1"/>
          </p:cNvSpPr>
          <p:nvPr>
            <p:ph type="sldNum" sz="quarter" idx="12"/>
          </p:nvPr>
        </p:nvSpPr>
        <p:spPr/>
        <p:txBody>
          <a:bodyPr/>
          <a:lstStyle/>
          <a:p>
            <a:fld id="{DD7F6B4A-8A06-45F9-87E4-D154F13D2288}" type="slidenum">
              <a:rPr kumimoji="1" lang="ja-JP" altLang="en-US" smtClean="0"/>
              <a:t>3</a:t>
            </a:fld>
            <a:endParaRPr kumimoji="1" lang="ja-JP" altLang="en-US"/>
          </a:p>
        </p:txBody>
      </p:sp>
    </p:spTree>
    <p:extLst>
      <p:ext uri="{BB962C8B-B14F-4D97-AF65-F5344CB8AC3E}">
        <p14:creationId xmlns:p14="http://schemas.microsoft.com/office/powerpoint/2010/main" val="43586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4</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Gimmicks: Concept</a:t>
            </a:r>
          </a:p>
        </p:txBody>
      </p:sp>
      <p:sp>
        <p:nvSpPr>
          <p:cNvPr id="3" name="正方形/長方形 2">
            <a:extLst>
              <a:ext uri="{FF2B5EF4-FFF2-40B4-BE49-F238E27FC236}">
                <a16:creationId xmlns:a16="http://schemas.microsoft.com/office/drawing/2014/main" id="{24166262-4C72-DB7F-E1D5-AC545897679E}"/>
              </a:ext>
            </a:extLst>
          </p:cNvPr>
          <p:cNvSpPr/>
          <p:nvPr/>
        </p:nvSpPr>
        <p:spPr>
          <a:xfrm>
            <a:off x="586716" y="907912"/>
            <a:ext cx="9108506" cy="1094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altLang="ja-JP" sz="2400" dirty="0">
                <a:solidFill>
                  <a:schemeClr val="tx1"/>
                </a:solidFill>
                <a:latin typeface="メイリオ" panose="020B0604030504040204" pitchFamily="50" charset="-128"/>
                <a:ea typeface="メイリオ" panose="020B0604030504040204" pitchFamily="50" charset="-128"/>
              </a:rPr>
              <a:t>The Avatar track will allow players to experience the fun of </a:t>
            </a:r>
            <a:r>
              <a:rPr lang="en-US" altLang="ja-JP" sz="2400" b="1" dirty="0">
                <a:solidFill>
                  <a:schemeClr val="tx1"/>
                </a:solidFill>
                <a:highlight>
                  <a:srgbClr val="FFFF00"/>
                </a:highlight>
                <a:latin typeface="メイリオ" panose="020B0604030504040204" pitchFamily="50" charset="-128"/>
                <a:ea typeface="メイリオ" panose="020B0604030504040204" pitchFamily="50" charset="-128"/>
              </a:rPr>
              <a:t>utilizing the Bending arts during a race.</a:t>
            </a:r>
          </a:p>
        </p:txBody>
      </p:sp>
      <p:pic>
        <p:nvPicPr>
          <p:cNvPr id="16" name="図 15">
            <a:extLst>
              <a:ext uri="{FF2B5EF4-FFF2-40B4-BE49-F238E27FC236}">
                <a16:creationId xmlns:a16="http://schemas.microsoft.com/office/drawing/2014/main" id="{E07B995D-A52C-837B-0F71-9418EB4D4B05}"/>
              </a:ext>
            </a:extLst>
          </p:cNvPr>
          <p:cNvPicPr>
            <a:picLocks noChangeAspect="1"/>
          </p:cNvPicPr>
          <p:nvPr/>
        </p:nvPicPr>
        <p:blipFill>
          <a:blip r:embed="rId2"/>
          <a:stretch>
            <a:fillRect/>
          </a:stretch>
        </p:blipFill>
        <p:spPr>
          <a:xfrm>
            <a:off x="8450195" y="2063920"/>
            <a:ext cx="3104360" cy="2040092"/>
          </a:xfrm>
          <a:prstGeom prst="rect">
            <a:avLst/>
          </a:prstGeom>
        </p:spPr>
      </p:pic>
      <p:pic>
        <p:nvPicPr>
          <p:cNvPr id="18" name="図 17">
            <a:extLst>
              <a:ext uri="{FF2B5EF4-FFF2-40B4-BE49-F238E27FC236}">
                <a16:creationId xmlns:a16="http://schemas.microsoft.com/office/drawing/2014/main" id="{0316A707-578E-FC6A-106D-A1440C9CD2D4}"/>
              </a:ext>
            </a:extLst>
          </p:cNvPr>
          <p:cNvPicPr>
            <a:picLocks noChangeAspect="1"/>
          </p:cNvPicPr>
          <p:nvPr/>
        </p:nvPicPr>
        <p:blipFill rotWithShape="1">
          <a:blip r:embed="rId3"/>
          <a:srcRect r="18943"/>
          <a:stretch/>
        </p:blipFill>
        <p:spPr>
          <a:xfrm>
            <a:off x="4921194" y="2053835"/>
            <a:ext cx="3244969" cy="2050176"/>
          </a:xfrm>
          <a:prstGeom prst="rect">
            <a:avLst/>
          </a:prstGeom>
        </p:spPr>
      </p:pic>
      <p:pic>
        <p:nvPicPr>
          <p:cNvPr id="1026" name="Picture 2">
            <a:extLst>
              <a:ext uri="{FF2B5EF4-FFF2-40B4-BE49-F238E27FC236}">
                <a16:creationId xmlns:a16="http://schemas.microsoft.com/office/drawing/2014/main" id="{A472BD31-B942-0046-C42D-323F26A95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26" y="2032228"/>
            <a:ext cx="3124543" cy="1999708"/>
          </a:xfrm>
          <a:prstGeom prst="rect">
            <a:avLst/>
          </a:prstGeom>
          <a:noFill/>
          <a:extLst>
            <a:ext uri="{909E8E84-426E-40DD-AFC4-6F175D3DCCD1}">
              <a14:hiddenFill xmlns:a14="http://schemas.microsoft.com/office/drawing/2010/main">
                <a:solidFill>
                  <a:srgbClr val="FFFFFF"/>
                </a:solidFill>
              </a14:hiddenFill>
            </a:ext>
          </a:extLst>
        </p:spPr>
      </p:pic>
      <p:sp>
        <p:nvSpPr>
          <p:cNvPr id="19" name="矢印: 右 18">
            <a:extLst>
              <a:ext uri="{FF2B5EF4-FFF2-40B4-BE49-F238E27FC236}">
                <a16:creationId xmlns:a16="http://schemas.microsoft.com/office/drawing/2014/main" id="{0062D634-CB02-D113-9B84-F7283C4927D4}"/>
              </a:ext>
            </a:extLst>
          </p:cNvPr>
          <p:cNvSpPr/>
          <p:nvPr/>
        </p:nvSpPr>
        <p:spPr>
          <a:xfrm>
            <a:off x="3843653" y="2744187"/>
            <a:ext cx="734785" cy="6694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1C95442-FFEF-B73F-84AE-C32B4A007407}"/>
              </a:ext>
            </a:extLst>
          </p:cNvPr>
          <p:cNvSpPr/>
          <p:nvPr/>
        </p:nvSpPr>
        <p:spPr>
          <a:xfrm>
            <a:off x="586716" y="4536075"/>
            <a:ext cx="11084584" cy="1388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altLang="ja-JP" dirty="0">
                <a:solidFill>
                  <a:schemeClr val="tx1"/>
                </a:solidFill>
                <a:latin typeface="メイリオ" panose="020B0604030504040204" pitchFamily="50" charset="-128"/>
                <a:ea typeface="メイリオ" panose="020B0604030504040204" pitchFamily="50" charset="-128"/>
              </a:rPr>
              <a:t>TERRA has gimmicks that </a:t>
            </a:r>
            <a:r>
              <a:rPr lang="en-US" altLang="ja-JP" b="1" dirty="0">
                <a:solidFill>
                  <a:schemeClr val="tx1"/>
                </a:solidFill>
                <a:highlight>
                  <a:srgbClr val="FFFF00"/>
                </a:highlight>
                <a:latin typeface="メイリオ" panose="020B0604030504040204" pitchFamily="50" charset="-128"/>
                <a:ea typeface="メイリオ" panose="020B0604030504040204" pitchFamily="50" charset="-128"/>
              </a:rPr>
              <a:t>change the course and strategy of tracks</a:t>
            </a:r>
            <a:r>
              <a:rPr lang="en-US" altLang="ja-JP" dirty="0">
                <a:solidFill>
                  <a:schemeClr val="tx1"/>
                </a:solidFill>
                <a:latin typeface="メイリオ" panose="020B0604030504040204" pitchFamily="50" charset="-128"/>
                <a:ea typeface="メイリオ" panose="020B0604030504040204" pitchFamily="50" charset="-128"/>
              </a:rPr>
              <a:t>, such as enemy attacks that drive players in a different direction. Rewards are granted for completing challenging routes – we want to prepare gimmicks that make use of the Bending arts unique to Avatar, and provide an </a:t>
            </a:r>
            <a:r>
              <a:rPr lang="en-US" altLang="ja-JP" b="1" dirty="0">
                <a:solidFill>
                  <a:schemeClr val="tx1"/>
                </a:solidFill>
                <a:highlight>
                  <a:srgbClr val="FFFF00"/>
                </a:highlight>
                <a:latin typeface="メイリオ" panose="020B0604030504040204" pitchFamily="50" charset="-128"/>
                <a:ea typeface="メイリオ" panose="020B0604030504040204" pitchFamily="50" charset="-128"/>
              </a:rPr>
              <a:t>experience that can’t be found in other tracks</a:t>
            </a:r>
            <a:r>
              <a:rPr lang="en-US" altLang="ja-JP" dirty="0">
                <a:solidFill>
                  <a:schemeClr val="tx1"/>
                </a:solidFill>
                <a:latin typeface="メイリオ" panose="020B0604030504040204" pitchFamily="50" charset="-128"/>
                <a:ea typeface="メイリオ" panose="020B0604030504040204" pitchFamily="50" charset="-128"/>
              </a:rPr>
              <a:t>.</a:t>
            </a:r>
            <a:endParaRPr lang="en-US" altLang="ja-JP" dirty="0">
              <a:solidFill>
                <a:schemeClr val="tx1"/>
              </a:solidFill>
              <a:highlight>
                <a:srgbClr val="FFFF00"/>
              </a:highligh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7756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5</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Gimmicks: Flow of Gameplay</a:t>
            </a:r>
          </a:p>
        </p:txBody>
      </p:sp>
      <p:sp>
        <p:nvSpPr>
          <p:cNvPr id="3" name="正方形/長方形 2">
            <a:extLst>
              <a:ext uri="{FF2B5EF4-FFF2-40B4-BE49-F238E27FC236}">
                <a16:creationId xmlns:a16="http://schemas.microsoft.com/office/drawing/2014/main" id="{24166262-4C72-DB7F-E1D5-AC545897679E}"/>
              </a:ext>
            </a:extLst>
          </p:cNvPr>
          <p:cNvSpPr/>
          <p:nvPr/>
        </p:nvSpPr>
        <p:spPr>
          <a:xfrm>
            <a:off x="837224" y="1178413"/>
            <a:ext cx="5258776" cy="4584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457200" indent="-457200">
              <a:lnSpc>
                <a:spcPct val="130000"/>
              </a:lnSpc>
              <a:buFont typeface="+mj-lt"/>
              <a:buAutoNum type="arabicPeriod"/>
            </a:pPr>
            <a:r>
              <a:rPr lang="en-US" altLang="ja-JP" sz="2400" dirty="0">
                <a:solidFill>
                  <a:schemeClr val="tx1"/>
                </a:solidFill>
                <a:latin typeface="メイリオ" panose="020B0604030504040204" pitchFamily="50" charset="-128"/>
                <a:ea typeface="メイリオ" panose="020B0604030504040204" pitchFamily="50" charset="-128"/>
              </a:rPr>
              <a:t>Bending acquired during the Lion Turtle Islands area; tutorial on how to use them.</a:t>
            </a:r>
          </a:p>
          <a:p>
            <a:pPr marL="457200" indent="-457200">
              <a:lnSpc>
                <a:spcPct val="130000"/>
              </a:lnSpc>
              <a:buFont typeface="+mj-lt"/>
              <a:buAutoNum type="arabicPeriod"/>
            </a:pPr>
            <a:endParaRPr lang="en-US" altLang="ja-JP" sz="2400" dirty="0">
              <a:solidFill>
                <a:schemeClr val="tx1"/>
              </a:solidFill>
              <a:latin typeface="メイリオ" panose="020B0604030504040204" pitchFamily="50" charset="-128"/>
              <a:ea typeface="メイリオ" panose="020B0604030504040204" pitchFamily="50" charset="-128"/>
            </a:endParaRPr>
          </a:p>
          <a:p>
            <a:pPr marL="457200" indent="-457200">
              <a:lnSpc>
                <a:spcPct val="130000"/>
              </a:lnSpc>
              <a:buFont typeface="+mj-lt"/>
              <a:buAutoNum type="arabicPeriod"/>
            </a:pPr>
            <a:r>
              <a:rPr lang="en-US" altLang="ja-JP" sz="2400" dirty="0">
                <a:solidFill>
                  <a:schemeClr val="tx1"/>
                </a:solidFill>
                <a:latin typeface="メイリオ" panose="020B0604030504040204" pitchFamily="50" charset="-128"/>
                <a:ea typeface="メイリオ" panose="020B0604030504040204" pitchFamily="50" charset="-128"/>
              </a:rPr>
              <a:t>Multiple gimmicks at the Southern Air Temple; players choose the best route for their acquired power.</a:t>
            </a:r>
          </a:p>
        </p:txBody>
      </p:sp>
      <p:pic>
        <p:nvPicPr>
          <p:cNvPr id="1026" name="Picture 2" descr="What is your favorite bending fighting style? : r/TheLastAirbender">
            <a:extLst>
              <a:ext uri="{FF2B5EF4-FFF2-40B4-BE49-F238E27FC236}">
                <a16:creationId xmlns:a16="http://schemas.microsoft.com/office/drawing/2014/main" id="{D6E1118D-6B2B-4889-F83E-5C199B544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245" y="1040130"/>
            <a:ext cx="3583305" cy="477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750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6</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Acquire Bending Powers</a:t>
            </a:r>
          </a:p>
        </p:txBody>
      </p:sp>
      <p:sp>
        <p:nvSpPr>
          <p:cNvPr id="3" name="正方形/長方形 2">
            <a:extLst>
              <a:ext uri="{FF2B5EF4-FFF2-40B4-BE49-F238E27FC236}">
                <a16:creationId xmlns:a16="http://schemas.microsoft.com/office/drawing/2014/main" id="{63651836-8E78-EE3F-6B68-ACA815B1E949}"/>
              </a:ext>
            </a:extLst>
          </p:cNvPr>
          <p:cNvSpPr/>
          <p:nvPr/>
        </p:nvSpPr>
        <p:spPr>
          <a:xfrm>
            <a:off x="592174" y="1040506"/>
            <a:ext cx="11187944" cy="1010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en-US" altLang="ja-JP" sz="2000" dirty="0">
                <a:solidFill>
                  <a:schemeClr val="tx1"/>
                </a:solidFill>
                <a:latin typeface="メイリオ" panose="020B0604030504040204" pitchFamily="50" charset="-128"/>
                <a:ea typeface="メイリオ" panose="020B0604030504040204" pitchFamily="50" charset="-128"/>
              </a:rPr>
              <a:t>Bending powers are acquired by passing through </a:t>
            </a:r>
            <a:r>
              <a:rPr lang="en-US" altLang="ja-JP" sz="2000" dirty="0">
                <a:solidFill>
                  <a:schemeClr val="tx1"/>
                </a:solidFill>
                <a:highlight>
                  <a:srgbClr val="FFFF00"/>
                </a:highlight>
                <a:latin typeface="メイリオ" panose="020B0604030504040204" pitchFamily="50" charset="-128"/>
                <a:ea typeface="メイリオ" panose="020B0604030504040204" pitchFamily="50" charset="-128"/>
              </a:rPr>
              <a:t>Bending Gates</a:t>
            </a:r>
            <a:r>
              <a:rPr lang="en-US" altLang="ja-JP" sz="2000" dirty="0">
                <a:solidFill>
                  <a:schemeClr val="tx1"/>
                </a:solidFill>
                <a:latin typeface="メイリオ" panose="020B0604030504040204" pitchFamily="50" charset="-128"/>
                <a:ea typeface="メイリオ" panose="020B0604030504040204" pitchFamily="50" charset="-128"/>
              </a:rPr>
              <a:t>, which will give players the ability to control and clear gimmicks throughout the track.</a:t>
            </a:r>
          </a:p>
        </p:txBody>
      </p:sp>
      <p:grpSp>
        <p:nvGrpSpPr>
          <p:cNvPr id="7" name="グループ化 6">
            <a:extLst>
              <a:ext uri="{FF2B5EF4-FFF2-40B4-BE49-F238E27FC236}">
                <a16:creationId xmlns:a16="http://schemas.microsoft.com/office/drawing/2014/main" id="{799AFFF4-C967-4F5B-17EC-B0F74BCB72E7}"/>
              </a:ext>
            </a:extLst>
          </p:cNvPr>
          <p:cNvGrpSpPr/>
          <p:nvPr/>
        </p:nvGrpSpPr>
        <p:grpSpPr>
          <a:xfrm>
            <a:off x="483356" y="2424752"/>
            <a:ext cx="3238811" cy="1721321"/>
            <a:chOff x="787905" y="2364118"/>
            <a:chExt cx="4967650" cy="2805077"/>
          </a:xfrm>
        </p:grpSpPr>
        <p:pic>
          <p:nvPicPr>
            <p:cNvPr id="6" name="図 5">
              <a:extLst>
                <a:ext uri="{FF2B5EF4-FFF2-40B4-BE49-F238E27FC236}">
                  <a16:creationId xmlns:a16="http://schemas.microsoft.com/office/drawing/2014/main" id="{21A71E3D-9961-6C6F-5FCA-E6EBC5C3504A}"/>
                </a:ext>
              </a:extLst>
            </p:cNvPr>
            <p:cNvPicPr>
              <a:picLocks noChangeAspect="1"/>
            </p:cNvPicPr>
            <p:nvPr/>
          </p:nvPicPr>
          <p:blipFill>
            <a:blip r:embed="rId3"/>
            <a:stretch>
              <a:fillRect/>
            </a:stretch>
          </p:blipFill>
          <p:spPr>
            <a:xfrm>
              <a:off x="787905" y="2364118"/>
              <a:ext cx="4967650" cy="2805077"/>
            </a:xfrm>
            <a:prstGeom prst="rect">
              <a:avLst/>
            </a:prstGeom>
          </p:spPr>
        </p:pic>
        <p:sp>
          <p:nvSpPr>
            <p:cNvPr id="11" name="フリーフォーム: 図形 10">
              <a:extLst>
                <a:ext uri="{FF2B5EF4-FFF2-40B4-BE49-F238E27FC236}">
                  <a16:creationId xmlns:a16="http://schemas.microsoft.com/office/drawing/2014/main" id="{7C76C632-4597-9616-9C12-0CB65CADCAF5}"/>
                </a:ext>
              </a:extLst>
            </p:cNvPr>
            <p:cNvSpPr/>
            <p:nvPr/>
          </p:nvSpPr>
          <p:spPr>
            <a:xfrm>
              <a:off x="3441369" y="3452068"/>
              <a:ext cx="847289" cy="629173"/>
            </a:xfrm>
            <a:custGeom>
              <a:avLst/>
              <a:gdLst>
                <a:gd name="connsiteX0" fmla="*/ 0 w 847289"/>
                <a:gd name="connsiteY0" fmla="*/ 545284 h 629174"/>
                <a:gd name="connsiteX1" fmla="*/ 679509 w 847289"/>
                <a:gd name="connsiteY1" fmla="*/ 192947 h 629174"/>
                <a:gd name="connsiteX2" fmla="*/ 612397 w 847289"/>
                <a:gd name="connsiteY2" fmla="*/ 83890 h 629174"/>
                <a:gd name="connsiteX3" fmla="*/ 469784 w 847289"/>
                <a:gd name="connsiteY3" fmla="*/ 83890 h 629174"/>
                <a:gd name="connsiteX4" fmla="*/ 612397 w 847289"/>
                <a:gd name="connsiteY4" fmla="*/ 0 h 629174"/>
                <a:gd name="connsiteX5" fmla="*/ 805344 w 847289"/>
                <a:gd name="connsiteY5" fmla="*/ 67112 h 629174"/>
                <a:gd name="connsiteX6" fmla="*/ 704676 w 847289"/>
                <a:gd name="connsiteY6" fmla="*/ 75501 h 629174"/>
                <a:gd name="connsiteX7" fmla="*/ 847289 w 847289"/>
                <a:gd name="connsiteY7" fmla="*/ 226503 h 629174"/>
                <a:gd name="connsiteX8" fmla="*/ 385894 w 847289"/>
                <a:gd name="connsiteY8" fmla="*/ 629174 h 629174"/>
                <a:gd name="connsiteX9" fmla="*/ 0 w 847289"/>
                <a:gd name="connsiteY9" fmla="*/ 545284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289" h="629174">
                  <a:moveTo>
                    <a:pt x="0" y="545284"/>
                  </a:moveTo>
                  <a:lnTo>
                    <a:pt x="679509" y="192947"/>
                  </a:lnTo>
                  <a:lnTo>
                    <a:pt x="612397" y="83890"/>
                  </a:lnTo>
                  <a:lnTo>
                    <a:pt x="469784" y="83890"/>
                  </a:lnTo>
                  <a:lnTo>
                    <a:pt x="612397" y="0"/>
                  </a:lnTo>
                  <a:lnTo>
                    <a:pt x="805344" y="67112"/>
                  </a:lnTo>
                  <a:lnTo>
                    <a:pt x="704676" y="75501"/>
                  </a:lnTo>
                  <a:lnTo>
                    <a:pt x="847289" y="226503"/>
                  </a:lnTo>
                  <a:lnTo>
                    <a:pt x="385894" y="629174"/>
                  </a:lnTo>
                  <a:lnTo>
                    <a:pt x="0" y="545284"/>
                  </a:lnTo>
                  <a:close/>
                </a:path>
              </a:pathLst>
            </a:cu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grpSp>
      <p:pic>
        <p:nvPicPr>
          <p:cNvPr id="9" name="図 8">
            <a:extLst>
              <a:ext uri="{FF2B5EF4-FFF2-40B4-BE49-F238E27FC236}">
                <a16:creationId xmlns:a16="http://schemas.microsoft.com/office/drawing/2014/main" id="{1C180809-BFAE-A707-7EC4-F206C6B9CC76}"/>
              </a:ext>
            </a:extLst>
          </p:cNvPr>
          <p:cNvPicPr>
            <a:picLocks noChangeAspect="1"/>
          </p:cNvPicPr>
          <p:nvPr/>
        </p:nvPicPr>
        <p:blipFill rotWithShape="1">
          <a:blip r:embed="rId4"/>
          <a:srcRect t="14244"/>
          <a:stretch/>
        </p:blipFill>
        <p:spPr>
          <a:xfrm>
            <a:off x="8003076" y="2424752"/>
            <a:ext cx="3158630" cy="1721322"/>
          </a:xfrm>
          <a:prstGeom prst="rect">
            <a:avLst/>
          </a:prstGeom>
        </p:spPr>
      </p:pic>
      <p:sp>
        <p:nvSpPr>
          <p:cNvPr id="10" name="二等辺三角形 9">
            <a:extLst>
              <a:ext uri="{FF2B5EF4-FFF2-40B4-BE49-F238E27FC236}">
                <a16:creationId xmlns:a16="http://schemas.microsoft.com/office/drawing/2014/main" id="{C8CFCFBB-76D0-3FA9-F99A-F82982DE926C}"/>
              </a:ext>
            </a:extLst>
          </p:cNvPr>
          <p:cNvSpPr/>
          <p:nvPr/>
        </p:nvSpPr>
        <p:spPr>
          <a:xfrm rot="5400000">
            <a:off x="3220227" y="3047859"/>
            <a:ext cx="1618800" cy="475108"/>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二等辺三角形 11">
            <a:extLst>
              <a:ext uri="{FF2B5EF4-FFF2-40B4-BE49-F238E27FC236}">
                <a16:creationId xmlns:a16="http://schemas.microsoft.com/office/drawing/2014/main" id="{4FCEC41E-5825-A139-A25E-23DC45FD1D44}"/>
              </a:ext>
            </a:extLst>
          </p:cNvPr>
          <p:cNvSpPr/>
          <p:nvPr/>
        </p:nvSpPr>
        <p:spPr>
          <a:xfrm rot="5400000">
            <a:off x="6875029" y="3084706"/>
            <a:ext cx="1618800" cy="475108"/>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C27E2C8A-2BC3-CE25-62FF-1F27D32E2BA0}"/>
              </a:ext>
            </a:extLst>
          </p:cNvPr>
          <p:cNvGrpSpPr/>
          <p:nvPr/>
        </p:nvGrpSpPr>
        <p:grpSpPr>
          <a:xfrm>
            <a:off x="4337088" y="2425803"/>
            <a:ext cx="3056390" cy="1719219"/>
            <a:chOff x="4242032" y="2968865"/>
            <a:chExt cx="3056390" cy="1719219"/>
          </a:xfrm>
        </p:grpSpPr>
        <p:pic>
          <p:nvPicPr>
            <p:cNvPr id="13" name="図 12">
              <a:extLst>
                <a:ext uri="{FF2B5EF4-FFF2-40B4-BE49-F238E27FC236}">
                  <a16:creationId xmlns:a16="http://schemas.microsoft.com/office/drawing/2014/main" id="{4A6DB46F-0717-6787-4A72-D839B1B4FA5D}"/>
                </a:ext>
              </a:extLst>
            </p:cNvPr>
            <p:cNvPicPr>
              <a:picLocks noChangeAspect="1"/>
            </p:cNvPicPr>
            <p:nvPr/>
          </p:nvPicPr>
          <p:blipFill>
            <a:blip r:embed="rId5"/>
            <a:stretch>
              <a:fillRect/>
            </a:stretch>
          </p:blipFill>
          <p:spPr>
            <a:xfrm>
              <a:off x="4242032" y="2968865"/>
              <a:ext cx="3056390" cy="1719219"/>
            </a:xfrm>
            <a:prstGeom prst="rect">
              <a:avLst/>
            </a:prstGeom>
          </p:spPr>
        </p:pic>
        <p:grpSp>
          <p:nvGrpSpPr>
            <p:cNvPr id="30" name="グループ化 29">
              <a:extLst>
                <a:ext uri="{FF2B5EF4-FFF2-40B4-BE49-F238E27FC236}">
                  <a16:creationId xmlns:a16="http://schemas.microsoft.com/office/drawing/2014/main" id="{1A51CA94-32B5-B677-2B7C-61585172FF52}"/>
                </a:ext>
              </a:extLst>
            </p:cNvPr>
            <p:cNvGrpSpPr/>
            <p:nvPr/>
          </p:nvGrpSpPr>
          <p:grpSpPr>
            <a:xfrm>
              <a:off x="5621702" y="4285225"/>
              <a:ext cx="291726" cy="246680"/>
              <a:chOff x="4730750" y="2146896"/>
              <a:chExt cx="2660650" cy="2588225"/>
            </a:xfrm>
            <a:effectLst>
              <a:glow rad="50800">
                <a:srgbClr val="00FF00"/>
              </a:glow>
              <a:outerShdw blurRad="50800" dist="50800" dir="5400000" algn="ctr" rotWithShape="0">
                <a:schemeClr val="tx1"/>
              </a:outerShdw>
            </a:effectLst>
          </p:grpSpPr>
          <p:sp>
            <p:nvSpPr>
              <p:cNvPr id="23" name="フリーフォーム: 図形 22">
                <a:extLst>
                  <a:ext uri="{FF2B5EF4-FFF2-40B4-BE49-F238E27FC236}">
                    <a16:creationId xmlns:a16="http://schemas.microsoft.com/office/drawing/2014/main" id="{6101152F-41D9-BC6B-4BF8-B2D59FC2EEA5}"/>
                  </a:ext>
                </a:extLst>
              </p:cNvPr>
              <p:cNvSpPr/>
              <p:nvPr/>
            </p:nvSpPr>
            <p:spPr>
              <a:xfrm>
                <a:off x="4730750" y="2146896"/>
                <a:ext cx="2660650" cy="2588225"/>
              </a:xfrm>
              <a:custGeom>
                <a:avLst/>
                <a:gdLst>
                  <a:gd name="connsiteX0" fmla="*/ 425450 w 2660650"/>
                  <a:gd name="connsiteY0" fmla="*/ 1828800 h 2501900"/>
                  <a:gd name="connsiteX1" fmla="*/ 1225550 w 2660650"/>
                  <a:gd name="connsiteY1" fmla="*/ 1828800 h 2501900"/>
                  <a:gd name="connsiteX2" fmla="*/ 1276350 w 2660650"/>
                  <a:gd name="connsiteY2" fmla="*/ 2419350 h 2501900"/>
                  <a:gd name="connsiteX3" fmla="*/ 88900 w 2660650"/>
                  <a:gd name="connsiteY3" fmla="*/ 2463800 h 2501900"/>
                  <a:gd name="connsiteX4" fmla="*/ 0 w 2660650"/>
                  <a:gd name="connsiteY4" fmla="*/ 1879600 h 2501900"/>
                  <a:gd name="connsiteX5" fmla="*/ 730250 w 2660650"/>
                  <a:gd name="connsiteY5" fmla="*/ 69850 h 2501900"/>
                  <a:gd name="connsiteX6" fmla="*/ 1930400 w 2660650"/>
                  <a:gd name="connsiteY6" fmla="*/ 0 h 2501900"/>
                  <a:gd name="connsiteX7" fmla="*/ 2660650 w 2660650"/>
                  <a:gd name="connsiteY7" fmla="*/ 1797050 h 2501900"/>
                  <a:gd name="connsiteX8" fmla="*/ 2622550 w 2660650"/>
                  <a:gd name="connsiteY8" fmla="*/ 2501900 h 2501900"/>
                  <a:gd name="connsiteX9" fmla="*/ 1568450 w 2660650"/>
                  <a:gd name="connsiteY9" fmla="*/ 2476500 h 2501900"/>
                  <a:gd name="connsiteX10" fmla="*/ 1581150 w 2660650"/>
                  <a:gd name="connsiteY10" fmla="*/ 1847850 h 2501900"/>
                  <a:gd name="connsiteX11" fmla="*/ 2413000 w 2660650"/>
                  <a:gd name="connsiteY11" fmla="*/ 1835150 h 2501900"/>
                  <a:gd name="connsiteX0" fmla="*/ 425450 w 2660650"/>
                  <a:gd name="connsiteY0" fmla="*/ 1858282 h 2531382"/>
                  <a:gd name="connsiteX1" fmla="*/ 1225550 w 2660650"/>
                  <a:gd name="connsiteY1" fmla="*/ 1858282 h 2531382"/>
                  <a:gd name="connsiteX2" fmla="*/ 1276350 w 2660650"/>
                  <a:gd name="connsiteY2" fmla="*/ 2448832 h 2531382"/>
                  <a:gd name="connsiteX3" fmla="*/ 88900 w 2660650"/>
                  <a:gd name="connsiteY3" fmla="*/ 2493282 h 2531382"/>
                  <a:gd name="connsiteX4" fmla="*/ 0 w 2660650"/>
                  <a:gd name="connsiteY4" fmla="*/ 1909082 h 2531382"/>
                  <a:gd name="connsiteX5" fmla="*/ 730250 w 2660650"/>
                  <a:gd name="connsiteY5" fmla="*/ 99332 h 2531382"/>
                  <a:gd name="connsiteX6" fmla="*/ 1930400 w 2660650"/>
                  <a:gd name="connsiteY6" fmla="*/ 29482 h 2531382"/>
                  <a:gd name="connsiteX7" fmla="*/ 2660650 w 2660650"/>
                  <a:gd name="connsiteY7" fmla="*/ 1826532 h 2531382"/>
                  <a:gd name="connsiteX8" fmla="*/ 2622550 w 2660650"/>
                  <a:gd name="connsiteY8" fmla="*/ 2531382 h 2531382"/>
                  <a:gd name="connsiteX9" fmla="*/ 1568450 w 2660650"/>
                  <a:gd name="connsiteY9" fmla="*/ 2505982 h 2531382"/>
                  <a:gd name="connsiteX10" fmla="*/ 1581150 w 2660650"/>
                  <a:gd name="connsiteY10" fmla="*/ 1877332 h 2531382"/>
                  <a:gd name="connsiteX11" fmla="*/ 2413000 w 2660650"/>
                  <a:gd name="connsiteY11" fmla="*/ 1864632 h 2531382"/>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302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302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302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810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810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810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64803"/>
                  <a:gd name="connsiteX1" fmla="*/ 1225550 w 2660650"/>
                  <a:gd name="connsiteY1" fmla="*/ 1891703 h 2564803"/>
                  <a:gd name="connsiteX2" fmla="*/ 1276350 w 2660650"/>
                  <a:gd name="connsiteY2" fmla="*/ 2482253 h 2564803"/>
                  <a:gd name="connsiteX3" fmla="*/ 88900 w 2660650"/>
                  <a:gd name="connsiteY3" fmla="*/ 2526703 h 2564803"/>
                  <a:gd name="connsiteX4" fmla="*/ 0 w 2660650"/>
                  <a:gd name="connsiteY4" fmla="*/ 1942503 h 2564803"/>
                  <a:gd name="connsiteX5" fmla="*/ 781050 w 2660650"/>
                  <a:gd name="connsiteY5" fmla="*/ 132753 h 2564803"/>
                  <a:gd name="connsiteX6" fmla="*/ 1930400 w 2660650"/>
                  <a:gd name="connsiteY6" fmla="*/ 62903 h 2564803"/>
                  <a:gd name="connsiteX7" fmla="*/ 2660650 w 2660650"/>
                  <a:gd name="connsiteY7" fmla="*/ 1859953 h 2564803"/>
                  <a:gd name="connsiteX8" fmla="*/ 2622550 w 2660650"/>
                  <a:gd name="connsiteY8" fmla="*/ 2564803 h 2564803"/>
                  <a:gd name="connsiteX9" fmla="*/ 1568450 w 2660650"/>
                  <a:gd name="connsiteY9" fmla="*/ 2539403 h 2564803"/>
                  <a:gd name="connsiteX10" fmla="*/ 1581150 w 2660650"/>
                  <a:gd name="connsiteY10" fmla="*/ 1910753 h 2564803"/>
                  <a:gd name="connsiteX11" fmla="*/ 2413000 w 2660650"/>
                  <a:gd name="connsiteY11" fmla="*/ 1898053 h 2564803"/>
                  <a:gd name="connsiteX0" fmla="*/ 425450 w 2660650"/>
                  <a:gd name="connsiteY0" fmla="*/ 1891703 h 2595812"/>
                  <a:gd name="connsiteX1" fmla="*/ 1225550 w 2660650"/>
                  <a:gd name="connsiteY1" fmla="*/ 1891703 h 2595812"/>
                  <a:gd name="connsiteX2" fmla="*/ 1276350 w 2660650"/>
                  <a:gd name="connsiteY2" fmla="*/ 2482253 h 2595812"/>
                  <a:gd name="connsiteX3" fmla="*/ 88900 w 2660650"/>
                  <a:gd name="connsiteY3" fmla="*/ 2526703 h 2595812"/>
                  <a:gd name="connsiteX4" fmla="*/ 0 w 2660650"/>
                  <a:gd name="connsiteY4" fmla="*/ 1942503 h 2595812"/>
                  <a:gd name="connsiteX5" fmla="*/ 781050 w 2660650"/>
                  <a:gd name="connsiteY5" fmla="*/ 132753 h 2595812"/>
                  <a:gd name="connsiteX6" fmla="*/ 1930400 w 2660650"/>
                  <a:gd name="connsiteY6" fmla="*/ 62903 h 2595812"/>
                  <a:gd name="connsiteX7" fmla="*/ 2660650 w 2660650"/>
                  <a:gd name="connsiteY7" fmla="*/ 1859953 h 2595812"/>
                  <a:gd name="connsiteX8" fmla="*/ 2622550 w 2660650"/>
                  <a:gd name="connsiteY8" fmla="*/ 2564803 h 2595812"/>
                  <a:gd name="connsiteX9" fmla="*/ 1568450 w 2660650"/>
                  <a:gd name="connsiteY9" fmla="*/ 2539403 h 2595812"/>
                  <a:gd name="connsiteX10" fmla="*/ 1581150 w 2660650"/>
                  <a:gd name="connsiteY10" fmla="*/ 1910753 h 2595812"/>
                  <a:gd name="connsiteX11" fmla="*/ 2413000 w 2660650"/>
                  <a:gd name="connsiteY11" fmla="*/ 1898053 h 2595812"/>
                  <a:gd name="connsiteX0" fmla="*/ 425450 w 2660650"/>
                  <a:gd name="connsiteY0" fmla="*/ 1891703 h 2595812"/>
                  <a:gd name="connsiteX1" fmla="*/ 1225550 w 2660650"/>
                  <a:gd name="connsiteY1" fmla="*/ 1891703 h 2595812"/>
                  <a:gd name="connsiteX2" fmla="*/ 1276350 w 2660650"/>
                  <a:gd name="connsiteY2" fmla="*/ 2482253 h 2595812"/>
                  <a:gd name="connsiteX3" fmla="*/ 88900 w 2660650"/>
                  <a:gd name="connsiteY3" fmla="*/ 2526703 h 2595812"/>
                  <a:gd name="connsiteX4" fmla="*/ 0 w 2660650"/>
                  <a:gd name="connsiteY4" fmla="*/ 1942503 h 2595812"/>
                  <a:gd name="connsiteX5" fmla="*/ 781050 w 2660650"/>
                  <a:gd name="connsiteY5" fmla="*/ 132753 h 2595812"/>
                  <a:gd name="connsiteX6" fmla="*/ 1930400 w 2660650"/>
                  <a:gd name="connsiteY6" fmla="*/ 62903 h 2595812"/>
                  <a:gd name="connsiteX7" fmla="*/ 2660650 w 2660650"/>
                  <a:gd name="connsiteY7" fmla="*/ 1859953 h 2595812"/>
                  <a:gd name="connsiteX8" fmla="*/ 2622550 w 2660650"/>
                  <a:gd name="connsiteY8" fmla="*/ 2564803 h 2595812"/>
                  <a:gd name="connsiteX9" fmla="*/ 1568450 w 2660650"/>
                  <a:gd name="connsiteY9" fmla="*/ 2539403 h 2595812"/>
                  <a:gd name="connsiteX10" fmla="*/ 1581150 w 2660650"/>
                  <a:gd name="connsiteY10" fmla="*/ 1910753 h 2595812"/>
                  <a:gd name="connsiteX11" fmla="*/ 2413000 w 2660650"/>
                  <a:gd name="connsiteY11" fmla="*/ 1898053 h 2595812"/>
                  <a:gd name="connsiteX0" fmla="*/ 425450 w 2660650"/>
                  <a:gd name="connsiteY0" fmla="*/ 1891703 h 2588225"/>
                  <a:gd name="connsiteX1" fmla="*/ 1225550 w 2660650"/>
                  <a:gd name="connsiteY1" fmla="*/ 189170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89170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89170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181100 w 2660650"/>
                  <a:gd name="connsiteY1" fmla="*/ 18980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1150 w 2660650"/>
                  <a:gd name="connsiteY10" fmla="*/ 191075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7500 w 2660650"/>
                  <a:gd name="connsiteY10" fmla="*/ 192980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68450 w 2660650"/>
                  <a:gd name="connsiteY9" fmla="*/ 2539403 h 2588225"/>
                  <a:gd name="connsiteX10" fmla="*/ 1587500 w 2660650"/>
                  <a:gd name="connsiteY10" fmla="*/ 1929803 h 2588225"/>
                  <a:gd name="connsiteX11" fmla="*/ 2413000 w 2660650"/>
                  <a:gd name="connsiteY11" fmla="*/ 1898053 h 2588225"/>
                  <a:gd name="connsiteX0" fmla="*/ 425450 w 2660650"/>
                  <a:gd name="connsiteY0" fmla="*/ 1891703 h 2590795"/>
                  <a:gd name="connsiteX1" fmla="*/ 1225550 w 2660650"/>
                  <a:gd name="connsiteY1" fmla="*/ 1910753 h 2590795"/>
                  <a:gd name="connsiteX2" fmla="*/ 1238250 w 2660650"/>
                  <a:gd name="connsiteY2" fmla="*/ 2463203 h 2590795"/>
                  <a:gd name="connsiteX3" fmla="*/ 88900 w 2660650"/>
                  <a:gd name="connsiteY3" fmla="*/ 2526703 h 2590795"/>
                  <a:gd name="connsiteX4" fmla="*/ 0 w 2660650"/>
                  <a:gd name="connsiteY4" fmla="*/ 1942503 h 2590795"/>
                  <a:gd name="connsiteX5" fmla="*/ 781050 w 2660650"/>
                  <a:gd name="connsiteY5" fmla="*/ 132753 h 2590795"/>
                  <a:gd name="connsiteX6" fmla="*/ 1930400 w 2660650"/>
                  <a:gd name="connsiteY6" fmla="*/ 62903 h 2590795"/>
                  <a:gd name="connsiteX7" fmla="*/ 2660650 w 2660650"/>
                  <a:gd name="connsiteY7" fmla="*/ 1859953 h 2590795"/>
                  <a:gd name="connsiteX8" fmla="*/ 2622550 w 2660650"/>
                  <a:gd name="connsiteY8" fmla="*/ 2564803 h 2590795"/>
                  <a:gd name="connsiteX9" fmla="*/ 1568450 w 2660650"/>
                  <a:gd name="connsiteY9" fmla="*/ 2539403 h 2590795"/>
                  <a:gd name="connsiteX10" fmla="*/ 1587500 w 2660650"/>
                  <a:gd name="connsiteY10" fmla="*/ 1929803 h 2590795"/>
                  <a:gd name="connsiteX11" fmla="*/ 2413000 w 2660650"/>
                  <a:gd name="connsiteY11" fmla="*/ 1898053 h 259079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622550 w 2660650"/>
                  <a:gd name="connsiteY8" fmla="*/ 2564803 h 2588225"/>
                  <a:gd name="connsiteX9" fmla="*/ 1581150 w 2660650"/>
                  <a:gd name="connsiteY9" fmla="*/ 2501303 h 2588225"/>
                  <a:gd name="connsiteX10" fmla="*/ 1587500 w 2660650"/>
                  <a:gd name="connsiteY10" fmla="*/ 1929803 h 2588225"/>
                  <a:gd name="connsiteX11" fmla="*/ 2413000 w 2660650"/>
                  <a:gd name="connsiteY11" fmla="*/ 1898053 h 2588225"/>
                  <a:gd name="connsiteX0" fmla="*/ 425450 w 2660650"/>
                  <a:gd name="connsiteY0" fmla="*/ 1891703 h 2604632"/>
                  <a:gd name="connsiteX1" fmla="*/ 1225550 w 2660650"/>
                  <a:gd name="connsiteY1" fmla="*/ 1910753 h 2604632"/>
                  <a:gd name="connsiteX2" fmla="*/ 1238250 w 2660650"/>
                  <a:gd name="connsiteY2" fmla="*/ 2463203 h 2604632"/>
                  <a:gd name="connsiteX3" fmla="*/ 88900 w 2660650"/>
                  <a:gd name="connsiteY3" fmla="*/ 2526703 h 2604632"/>
                  <a:gd name="connsiteX4" fmla="*/ 0 w 2660650"/>
                  <a:gd name="connsiteY4" fmla="*/ 1942503 h 2604632"/>
                  <a:gd name="connsiteX5" fmla="*/ 781050 w 2660650"/>
                  <a:gd name="connsiteY5" fmla="*/ 132753 h 2604632"/>
                  <a:gd name="connsiteX6" fmla="*/ 1930400 w 2660650"/>
                  <a:gd name="connsiteY6" fmla="*/ 62903 h 2604632"/>
                  <a:gd name="connsiteX7" fmla="*/ 2660650 w 2660650"/>
                  <a:gd name="connsiteY7" fmla="*/ 1859953 h 2604632"/>
                  <a:gd name="connsiteX8" fmla="*/ 2622550 w 2660650"/>
                  <a:gd name="connsiteY8" fmla="*/ 2564803 h 2604632"/>
                  <a:gd name="connsiteX9" fmla="*/ 1581150 w 2660650"/>
                  <a:gd name="connsiteY9" fmla="*/ 2501303 h 2604632"/>
                  <a:gd name="connsiteX10" fmla="*/ 1587500 w 2660650"/>
                  <a:gd name="connsiteY10" fmla="*/ 1929803 h 2604632"/>
                  <a:gd name="connsiteX11" fmla="*/ 2413000 w 2660650"/>
                  <a:gd name="connsiteY11" fmla="*/ 1898053 h 2604632"/>
                  <a:gd name="connsiteX0" fmla="*/ 425450 w 2673542"/>
                  <a:gd name="connsiteY0" fmla="*/ 1891703 h 2604632"/>
                  <a:gd name="connsiteX1" fmla="*/ 1225550 w 2673542"/>
                  <a:gd name="connsiteY1" fmla="*/ 1910753 h 2604632"/>
                  <a:gd name="connsiteX2" fmla="*/ 1238250 w 2673542"/>
                  <a:gd name="connsiteY2" fmla="*/ 2463203 h 2604632"/>
                  <a:gd name="connsiteX3" fmla="*/ 88900 w 2673542"/>
                  <a:gd name="connsiteY3" fmla="*/ 2526703 h 2604632"/>
                  <a:gd name="connsiteX4" fmla="*/ 0 w 2673542"/>
                  <a:gd name="connsiteY4" fmla="*/ 1942503 h 2604632"/>
                  <a:gd name="connsiteX5" fmla="*/ 781050 w 2673542"/>
                  <a:gd name="connsiteY5" fmla="*/ 132753 h 2604632"/>
                  <a:gd name="connsiteX6" fmla="*/ 1930400 w 2673542"/>
                  <a:gd name="connsiteY6" fmla="*/ 62903 h 2604632"/>
                  <a:gd name="connsiteX7" fmla="*/ 2660650 w 2673542"/>
                  <a:gd name="connsiteY7" fmla="*/ 1859953 h 2604632"/>
                  <a:gd name="connsiteX8" fmla="*/ 2622550 w 2673542"/>
                  <a:gd name="connsiteY8" fmla="*/ 2564803 h 2604632"/>
                  <a:gd name="connsiteX9" fmla="*/ 1581150 w 2673542"/>
                  <a:gd name="connsiteY9" fmla="*/ 2501303 h 2604632"/>
                  <a:gd name="connsiteX10" fmla="*/ 1587500 w 2673542"/>
                  <a:gd name="connsiteY10" fmla="*/ 1929803 h 2604632"/>
                  <a:gd name="connsiteX11" fmla="*/ 2413000 w 2673542"/>
                  <a:gd name="connsiteY11" fmla="*/ 1898053 h 2604632"/>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4130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406650 w 2660650"/>
                  <a:gd name="connsiteY11" fmla="*/ 192980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406650 w 2660650"/>
                  <a:gd name="connsiteY11" fmla="*/ 192980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387600 w 2660650"/>
                  <a:gd name="connsiteY11" fmla="*/ 1898053 h 2588225"/>
                  <a:gd name="connsiteX0" fmla="*/ 425450 w 2660650"/>
                  <a:gd name="connsiteY0" fmla="*/ 1891703 h 2588225"/>
                  <a:gd name="connsiteX1" fmla="*/ 1225550 w 2660650"/>
                  <a:gd name="connsiteY1" fmla="*/ 1910753 h 2588225"/>
                  <a:gd name="connsiteX2" fmla="*/ 1238250 w 2660650"/>
                  <a:gd name="connsiteY2" fmla="*/ 2463203 h 2588225"/>
                  <a:gd name="connsiteX3" fmla="*/ 88900 w 2660650"/>
                  <a:gd name="connsiteY3" fmla="*/ 2526703 h 2588225"/>
                  <a:gd name="connsiteX4" fmla="*/ 0 w 2660650"/>
                  <a:gd name="connsiteY4" fmla="*/ 1942503 h 2588225"/>
                  <a:gd name="connsiteX5" fmla="*/ 781050 w 2660650"/>
                  <a:gd name="connsiteY5" fmla="*/ 132753 h 2588225"/>
                  <a:gd name="connsiteX6" fmla="*/ 1930400 w 2660650"/>
                  <a:gd name="connsiteY6" fmla="*/ 62903 h 2588225"/>
                  <a:gd name="connsiteX7" fmla="*/ 2660650 w 2660650"/>
                  <a:gd name="connsiteY7" fmla="*/ 1859953 h 2588225"/>
                  <a:gd name="connsiteX8" fmla="*/ 2571750 w 2660650"/>
                  <a:gd name="connsiteY8" fmla="*/ 2520353 h 2588225"/>
                  <a:gd name="connsiteX9" fmla="*/ 1581150 w 2660650"/>
                  <a:gd name="connsiteY9" fmla="*/ 2501303 h 2588225"/>
                  <a:gd name="connsiteX10" fmla="*/ 1587500 w 2660650"/>
                  <a:gd name="connsiteY10" fmla="*/ 1929803 h 2588225"/>
                  <a:gd name="connsiteX11" fmla="*/ 2387600 w 2660650"/>
                  <a:gd name="connsiteY11" fmla="*/ 1898053 h 258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0650" h="2588225">
                    <a:moveTo>
                      <a:pt x="425450" y="1891703"/>
                    </a:moveTo>
                    <a:cubicBezTo>
                      <a:pt x="692150" y="1891703"/>
                      <a:pt x="1155700" y="1821853"/>
                      <a:pt x="1225550" y="1910753"/>
                    </a:cubicBezTo>
                    <a:cubicBezTo>
                      <a:pt x="1267883" y="1967903"/>
                      <a:pt x="1316567" y="2342553"/>
                      <a:pt x="1238250" y="2463203"/>
                    </a:cubicBezTo>
                    <a:cubicBezTo>
                      <a:pt x="937683" y="2605020"/>
                      <a:pt x="281517" y="2626186"/>
                      <a:pt x="88900" y="2526703"/>
                    </a:cubicBezTo>
                    <a:cubicBezTo>
                      <a:pt x="-16933" y="2331970"/>
                      <a:pt x="29633" y="2137236"/>
                      <a:pt x="0" y="1942503"/>
                    </a:cubicBezTo>
                    <a:cubicBezTo>
                      <a:pt x="84667" y="1542453"/>
                      <a:pt x="594783" y="266103"/>
                      <a:pt x="781050" y="132753"/>
                    </a:cubicBezTo>
                    <a:cubicBezTo>
                      <a:pt x="1003300" y="-55630"/>
                      <a:pt x="1847850" y="-9064"/>
                      <a:pt x="1930400" y="62903"/>
                    </a:cubicBezTo>
                    <a:cubicBezTo>
                      <a:pt x="2103967" y="236470"/>
                      <a:pt x="2601383" y="1521286"/>
                      <a:pt x="2660650" y="1859953"/>
                    </a:cubicBezTo>
                    <a:cubicBezTo>
                      <a:pt x="2647950" y="2094903"/>
                      <a:pt x="2667000" y="2367953"/>
                      <a:pt x="2571750" y="2520353"/>
                    </a:cubicBezTo>
                    <a:cubicBezTo>
                      <a:pt x="2480733" y="2594436"/>
                      <a:pt x="1672167" y="2605020"/>
                      <a:pt x="1581150" y="2501303"/>
                    </a:cubicBezTo>
                    <a:cubicBezTo>
                      <a:pt x="1521883" y="2412403"/>
                      <a:pt x="1507067" y="2025053"/>
                      <a:pt x="1587500" y="1929803"/>
                    </a:cubicBezTo>
                    <a:cubicBezTo>
                      <a:pt x="1680633" y="1862070"/>
                      <a:pt x="2142067" y="1864186"/>
                      <a:pt x="2387600" y="1898053"/>
                    </a:cubicBezTo>
                  </a:path>
                </a:pathLst>
              </a:custGeom>
              <a:noFill/>
              <a:ln w="127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4F9BBBBA-1EAD-608C-5ACE-DA1B7736DE7C}"/>
                  </a:ext>
                </a:extLst>
              </p:cNvPr>
              <p:cNvSpPr/>
              <p:nvPr/>
            </p:nvSpPr>
            <p:spPr>
              <a:xfrm>
                <a:off x="5540109" y="2622550"/>
                <a:ext cx="1053397" cy="1057850"/>
              </a:xfrm>
              <a:custGeom>
                <a:avLst/>
                <a:gdLst>
                  <a:gd name="connsiteX0" fmla="*/ 865945 w 1052126"/>
                  <a:gd name="connsiteY0" fmla="*/ 996950 h 996950"/>
                  <a:gd name="connsiteX1" fmla="*/ 2345 w 1052126"/>
                  <a:gd name="connsiteY1" fmla="*/ 514350 h 996950"/>
                  <a:gd name="connsiteX2" fmla="*/ 624645 w 1052126"/>
                  <a:gd name="connsiteY2" fmla="*/ 0 h 996950"/>
                  <a:gd name="connsiteX3" fmla="*/ 1050095 w 1052126"/>
                  <a:gd name="connsiteY3" fmla="*/ 514350 h 996950"/>
                  <a:gd name="connsiteX4" fmla="*/ 453195 w 1052126"/>
                  <a:gd name="connsiteY4" fmla="*/ 800100 h 996950"/>
                  <a:gd name="connsiteX5" fmla="*/ 592895 w 1052126"/>
                  <a:gd name="connsiteY5" fmla="*/ 311150 h 996950"/>
                  <a:gd name="connsiteX6" fmla="*/ 770695 w 1052126"/>
                  <a:gd name="connsiteY6" fmla="*/ 546100 h 996950"/>
                  <a:gd name="connsiteX7" fmla="*/ 580195 w 1052126"/>
                  <a:gd name="connsiteY7" fmla="*/ 590550 h 996950"/>
                  <a:gd name="connsiteX0" fmla="*/ 864903 w 1051084"/>
                  <a:gd name="connsiteY0" fmla="*/ 996950 h 996950"/>
                  <a:gd name="connsiteX1" fmla="*/ 1303 w 1051084"/>
                  <a:gd name="connsiteY1" fmla="*/ 514350 h 996950"/>
                  <a:gd name="connsiteX2" fmla="*/ 623603 w 1051084"/>
                  <a:gd name="connsiteY2" fmla="*/ 0 h 996950"/>
                  <a:gd name="connsiteX3" fmla="*/ 1049053 w 1051084"/>
                  <a:gd name="connsiteY3" fmla="*/ 514350 h 996950"/>
                  <a:gd name="connsiteX4" fmla="*/ 452153 w 1051084"/>
                  <a:gd name="connsiteY4" fmla="*/ 800100 h 996950"/>
                  <a:gd name="connsiteX5" fmla="*/ 591853 w 1051084"/>
                  <a:gd name="connsiteY5" fmla="*/ 311150 h 996950"/>
                  <a:gd name="connsiteX6" fmla="*/ 769653 w 1051084"/>
                  <a:gd name="connsiteY6" fmla="*/ 546100 h 996950"/>
                  <a:gd name="connsiteX7" fmla="*/ 579153 w 1051084"/>
                  <a:gd name="connsiteY7" fmla="*/ 590550 h 996950"/>
                  <a:gd name="connsiteX0" fmla="*/ 864903 w 1050329"/>
                  <a:gd name="connsiteY0" fmla="*/ 996950 h 996950"/>
                  <a:gd name="connsiteX1" fmla="*/ 1303 w 1050329"/>
                  <a:gd name="connsiteY1" fmla="*/ 514350 h 996950"/>
                  <a:gd name="connsiteX2" fmla="*/ 623603 w 1050329"/>
                  <a:gd name="connsiteY2" fmla="*/ 0 h 996950"/>
                  <a:gd name="connsiteX3" fmla="*/ 1049053 w 1050329"/>
                  <a:gd name="connsiteY3" fmla="*/ 514350 h 996950"/>
                  <a:gd name="connsiteX4" fmla="*/ 490253 w 1050329"/>
                  <a:gd name="connsiteY4" fmla="*/ 730250 h 996950"/>
                  <a:gd name="connsiteX5" fmla="*/ 591853 w 1050329"/>
                  <a:gd name="connsiteY5" fmla="*/ 311150 h 996950"/>
                  <a:gd name="connsiteX6" fmla="*/ 769653 w 1050329"/>
                  <a:gd name="connsiteY6" fmla="*/ 546100 h 996950"/>
                  <a:gd name="connsiteX7" fmla="*/ 579153 w 1050329"/>
                  <a:gd name="connsiteY7" fmla="*/ 590550 h 996950"/>
                  <a:gd name="connsiteX0" fmla="*/ 867040 w 1052466"/>
                  <a:gd name="connsiteY0" fmla="*/ 996950 h 1057850"/>
                  <a:gd name="connsiteX1" fmla="*/ 3440 w 1052466"/>
                  <a:gd name="connsiteY1" fmla="*/ 514350 h 1057850"/>
                  <a:gd name="connsiteX2" fmla="*/ 625740 w 1052466"/>
                  <a:gd name="connsiteY2" fmla="*/ 0 h 1057850"/>
                  <a:gd name="connsiteX3" fmla="*/ 1051190 w 1052466"/>
                  <a:gd name="connsiteY3" fmla="*/ 514350 h 1057850"/>
                  <a:gd name="connsiteX4" fmla="*/ 492390 w 1052466"/>
                  <a:gd name="connsiteY4" fmla="*/ 730250 h 1057850"/>
                  <a:gd name="connsiteX5" fmla="*/ 593990 w 1052466"/>
                  <a:gd name="connsiteY5" fmla="*/ 311150 h 1057850"/>
                  <a:gd name="connsiteX6" fmla="*/ 771790 w 1052466"/>
                  <a:gd name="connsiteY6" fmla="*/ 546100 h 1057850"/>
                  <a:gd name="connsiteX7" fmla="*/ 581290 w 1052466"/>
                  <a:gd name="connsiteY7" fmla="*/ 590550 h 1057850"/>
                  <a:gd name="connsiteX0" fmla="*/ 867040 w 1053221"/>
                  <a:gd name="connsiteY0" fmla="*/ 996950 h 1057850"/>
                  <a:gd name="connsiteX1" fmla="*/ 3440 w 1053221"/>
                  <a:gd name="connsiteY1" fmla="*/ 514350 h 1057850"/>
                  <a:gd name="connsiteX2" fmla="*/ 625740 w 1053221"/>
                  <a:gd name="connsiteY2" fmla="*/ 0 h 1057850"/>
                  <a:gd name="connsiteX3" fmla="*/ 1051190 w 1053221"/>
                  <a:gd name="connsiteY3" fmla="*/ 514350 h 1057850"/>
                  <a:gd name="connsiteX4" fmla="*/ 492390 w 1053221"/>
                  <a:gd name="connsiteY4" fmla="*/ 730250 h 1057850"/>
                  <a:gd name="connsiteX5" fmla="*/ 593990 w 1053221"/>
                  <a:gd name="connsiteY5" fmla="*/ 311150 h 1057850"/>
                  <a:gd name="connsiteX6" fmla="*/ 771790 w 1053221"/>
                  <a:gd name="connsiteY6" fmla="*/ 546100 h 1057850"/>
                  <a:gd name="connsiteX7" fmla="*/ 581290 w 1053221"/>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593990 w 1053085"/>
                  <a:gd name="connsiteY5" fmla="*/ 31115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593990 w 1053085"/>
                  <a:gd name="connsiteY5" fmla="*/ 31115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593990 w 1053085"/>
                  <a:gd name="connsiteY5" fmla="*/ 31115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771790 w 1053085"/>
                  <a:gd name="connsiteY6" fmla="*/ 5461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28940 w 1053085"/>
                  <a:gd name="connsiteY6" fmla="*/ 5334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28940 w 1053085"/>
                  <a:gd name="connsiteY6" fmla="*/ 5334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28940 w 1053085"/>
                  <a:gd name="connsiteY6" fmla="*/ 533400 h 1057850"/>
                  <a:gd name="connsiteX7" fmla="*/ 581290 w 1053085"/>
                  <a:gd name="connsiteY7" fmla="*/ 590550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28940 w 1053085"/>
                  <a:gd name="connsiteY6" fmla="*/ 533400 h 1057850"/>
                  <a:gd name="connsiteX7" fmla="*/ 564621 w 1053085"/>
                  <a:gd name="connsiteY7" fmla="*/ 585788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14653 w 1053085"/>
                  <a:gd name="connsiteY6" fmla="*/ 500063 h 1057850"/>
                  <a:gd name="connsiteX7" fmla="*/ 564621 w 1053085"/>
                  <a:gd name="connsiteY7" fmla="*/ 585788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14653 w 1053085"/>
                  <a:gd name="connsiteY6" fmla="*/ 500063 h 1057850"/>
                  <a:gd name="connsiteX7" fmla="*/ 564621 w 1053085"/>
                  <a:gd name="connsiteY7" fmla="*/ 585788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14653 w 1053085"/>
                  <a:gd name="connsiteY6" fmla="*/ 500063 h 1057850"/>
                  <a:gd name="connsiteX7" fmla="*/ 564621 w 1053085"/>
                  <a:gd name="connsiteY7" fmla="*/ 585788 h 1057850"/>
                  <a:gd name="connsiteX0" fmla="*/ 867040 w 1053085"/>
                  <a:gd name="connsiteY0" fmla="*/ 996950 h 1057850"/>
                  <a:gd name="connsiteX1" fmla="*/ 3440 w 1053085"/>
                  <a:gd name="connsiteY1" fmla="*/ 514350 h 1057850"/>
                  <a:gd name="connsiteX2" fmla="*/ 625740 w 1053085"/>
                  <a:gd name="connsiteY2" fmla="*/ 0 h 1057850"/>
                  <a:gd name="connsiteX3" fmla="*/ 1051190 w 1053085"/>
                  <a:gd name="connsiteY3" fmla="*/ 514350 h 1057850"/>
                  <a:gd name="connsiteX4" fmla="*/ 460640 w 1053085"/>
                  <a:gd name="connsiteY4" fmla="*/ 825500 h 1057850"/>
                  <a:gd name="connsiteX5" fmla="*/ 625740 w 1053085"/>
                  <a:gd name="connsiteY5" fmla="*/ 292100 h 1057850"/>
                  <a:gd name="connsiteX6" fmla="*/ 814653 w 1053085"/>
                  <a:gd name="connsiteY6" fmla="*/ 500063 h 1057850"/>
                  <a:gd name="connsiteX7" fmla="*/ 564621 w 1053085"/>
                  <a:gd name="connsiteY7" fmla="*/ 585788 h 1057850"/>
                  <a:gd name="connsiteX0" fmla="*/ 867040 w 1053397"/>
                  <a:gd name="connsiteY0" fmla="*/ 996950 h 1057850"/>
                  <a:gd name="connsiteX1" fmla="*/ 3440 w 1053397"/>
                  <a:gd name="connsiteY1" fmla="*/ 514350 h 1057850"/>
                  <a:gd name="connsiteX2" fmla="*/ 625740 w 1053397"/>
                  <a:gd name="connsiteY2" fmla="*/ 0 h 1057850"/>
                  <a:gd name="connsiteX3" fmla="*/ 1051190 w 1053397"/>
                  <a:gd name="connsiteY3" fmla="*/ 514350 h 1057850"/>
                  <a:gd name="connsiteX4" fmla="*/ 460640 w 1053397"/>
                  <a:gd name="connsiteY4" fmla="*/ 825500 h 1057850"/>
                  <a:gd name="connsiteX5" fmla="*/ 625740 w 1053397"/>
                  <a:gd name="connsiteY5" fmla="*/ 292100 h 1057850"/>
                  <a:gd name="connsiteX6" fmla="*/ 814653 w 1053397"/>
                  <a:gd name="connsiteY6" fmla="*/ 500063 h 1057850"/>
                  <a:gd name="connsiteX7" fmla="*/ 564621 w 1053397"/>
                  <a:gd name="connsiteY7" fmla="*/ 585788 h 10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397" h="1057850">
                    <a:moveTo>
                      <a:pt x="867040" y="996950"/>
                    </a:moveTo>
                    <a:cubicBezTo>
                      <a:pt x="125148" y="1187979"/>
                      <a:pt x="-26193" y="902758"/>
                      <a:pt x="3440" y="514350"/>
                    </a:cubicBezTo>
                    <a:cubicBezTo>
                      <a:pt x="33073" y="125942"/>
                      <a:pt x="451115" y="0"/>
                      <a:pt x="625740" y="0"/>
                    </a:cubicBezTo>
                    <a:cubicBezTo>
                      <a:pt x="800365" y="0"/>
                      <a:pt x="1081088" y="217223"/>
                      <a:pt x="1051190" y="514350"/>
                    </a:cubicBezTo>
                    <a:cubicBezTo>
                      <a:pt x="1021292" y="811477"/>
                      <a:pt x="772848" y="1103842"/>
                      <a:pt x="460640" y="825500"/>
                    </a:cubicBezTo>
                    <a:cubicBezTo>
                      <a:pt x="148432" y="547158"/>
                      <a:pt x="400050" y="305859"/>
                      <a:pt x="625740" y="292100"/>
                    </a:cubicBezTo>
                    <a:cubicBezTo>
                      <a:pt x="851430" y="278341"/>
                      <a:pt x="816770" y="415396"/>
                      <a:pt x="814653" y="500063"/>
                    </a:cubicBezTo>
                    <a:cubicBezTo>
                      <a:pt x="764912" y="679980"/>
                      <a:pt x="604043" y="632089"/>
                      <a:pt x="564621" y="585788"/>
                    </a:cubicBezTo>
                  </a:path>
                </a:pathLst>
              </a:custGeom>
              <a:noFill/>
              <a:ln w="127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56C9D5CA-EE4F-340C-9C9C-DFA20C4188C1}"/>
                  </a:ext>
                </a:extLst>
              </p:cNvPr>
              <p:cNvCxnSpPr>
                <a:cxnSpLocks/>
              </p:cNvCxnSpPr>
              <p:nvPr/>
            </p:nvCxnSpPr>
            <p:spPr>
              <a:xfrm>
                <a:off x="6283701" y="4329394"/>
                <a:ext cx="795965" cy="5267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1B007235-CF78-8028-E782-E01A10C1F60D}"/>
                  </a:ext>
                </a:extLst>
              </p:cNvPr>
              <p:cNvCxnSpPr>
                <a:cxnSpLocks/>
              </p:cNvCxnSpPr>
              <p:nvPr/>
            </p:nvCxnSpPr>
            <p:spPr>
              <a:xfrm>
                <a:off x="5154627" y="4355729"/>
                <a:ext cx="831291"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5" name="吹き出し: 四角形 4">
            <a:extLst>
              <a:ext uri="{FF2B5EF4-FFF2-40B4-BE49-F238E27FC236}">
                <a16:creationId xmlns:a16="http://schemas.microsoft.com/office/drawing/2014/main" id="{298D7B44-0FB3-253E-A93C-7DE035A59FE2}"/>
              </a:ext>
            </a:extLst>
          </p:cNvPr>
          <p:cNvSpPr/>
          <p:nvPr/>
        </p:nvSpPr>
        <p:spPr>
          <a:xfrm>
            <a:off x="1009776" y="4228644"/>
            <a:ext cx="2407174" cy="585044"/>
          </a:xfrm>
          <a:prstGeom prst="wedgeRectCallout">
            <a:avLst>
              <a:gd name="adj1" fmla="val -8377"/>
              <a:gd name="adj2" fmla="val -97981"/>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latin typeface="メイリオ" panose="020B0604030504040204" pitchFamily="50" charset="-128"/>
                <a:ea typeface="メイリオ" panose="020B0604030504040204" pitchFamily="50" charset="-128"/>
              </a:rPr>
              <a:t>Choose </a:t>
            </a:r>
            <a:r>
              <a:rPr kumimoji="1" lang="en-US" altLang="ja-JP" sz="1400" dirty="0" err="1">
                <a:latin typeface="メイリオ" panose="020B0604030504040204" pitchFamily="50" charset="-128"/>
                <a:ea typeface="メイリオ" panose="020B0604030504040204" pitchFamily="50" charset="-128"/>
              </a:rPr>
              <a:t>Earthbending</a:t>
            </a:r>
            <a:endParaRPr kumimoji="1" lang="ja-JP" altLang="en-US" sz="1400" dirty="0">
              <a:latin typeface="メイリオ" panose="020B0604030504040204" pitchFamily="50" charset="-128"/>
              <a:ea typeface="メイリオ" panose="020B0604030504040204" pitchFamily="50" charset="-128"/>
            </a:endParaRPr>
          </a:p>
        </p:txBody>
      </p:sp>
      <p:sp>
        <p:nvSpPr>
          <p:cNvPr id="8" name="吹き出し: 四角形 7">
            <a:extLst>
              <a:ext uri="{FF2B5EF4-FFF2-40B4-BE49-F238E27FC236}">
                <a16:creationId xmlns:a16="http://schemas.microsoft.com/office/drawing/2014/main" id="{57F9DA11-91FE-C1CA-C73D-2E87FC36AAC9}"/>
              </a:ext>
            </a:extLst>
          </p:cNvPr>
          <p:cNvSpPr/>
          <p:nvPr/>
        </p:nvSpPr>
        <p:spPr>
          <a:xfrm>
            <a:off x="4650794" y="4228644"/>
            <a:ext cx="2407174" cy="585044"/>
          </a:xfrm>
          <a:prstGeom prst="wedgeRectCallout">
            <a:avLst>
              <a:gd name="adj1" fmla="val -8377"/>
              <a:gd name="adj2" fmla="val -9798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a:latin typeface="メイリオ" panose="020B0604030504040204" pitchFamily="50" charset="-128"/>
                <a:ea typeface="メイリオ" panose="020B0604030504040204" pitchFamily="50" charset="-128"/>
              </a:rPr>
              <a:t>Get Earthbending power</a:t>
            </a:r>
            <a:endParaRPr lang="en-US" altLang="ja-JP" sz="1400" dirty="0">
              <a:latin typeface="メイリオ" panose="020B0604030504040204" pitchFamily="50" charset="-128"/>
              <a:ea typeface="メイリオ" panose="020B0604030504040204" pitchFamily="50" charset="-128"/>
            </a:endParaRPr>
          </a:p>
        </p:txBody>
      </p:sp>
      <p:sp>
        <p:nvSpPr>
          <p:cNvPr id="14" name="吹き出し: 四角形 13">
            <a:extLst>
              <a:ext uri="{FF2B5EF4-FFF2-40B4-BE49-F238E27FC236}">
                <a16:creationId xmlns:a16="http://schemas.microsoft.com/office/drawing/2014/main" id="{D8F8D209-B01A-884E-47AD-A653B717B923}"/>
              </a:ext>
            </a:extLst>
          </p:cNvPr>
          <p:cNvSpPr/>
          <p:nvPr/>
        </p:nvSpPr>
        <p:spPr>
          <a:xfrm>
            <a:off x="8291812" y="4217954"/>
            <a:ext cx="2890076" cy="585044"/>
          </a:xfrm>
          <a:prstGeom prst="wedgeRectCallout">
            <a:avLst>
              <a:gd name="adj1" fmla="val -8377"/>
              <a:gd name="adj2" fmla="val -9798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latin typeface="メイリオ" panose="020B0604030504040204" pitchFamily="50" charset="-128"/>
                <a:ea typeface="メイリオ" panose="020B0604030504040204" pitchFamily="50" charset="-128"/>
              </a:rPr>
              <a:t>Make the rocks float and go through the shortcut!</a:t>
            </a:r>
          </a:p>
        </p:txBody>
      </p:sp>
      <p:sp>
        <p:nvSpPr>
          <p:cNvPr id="15" name="正方形/長方形 14">
            <a:extLst>
              <a:ext uri="{FF2B5EF4-FFF2-40B4-BE49-F238E27FC236}">
                <a16:creationId xmlns:a16="http://schemas.microsoft.com/office/drawing/2014/main" id="{02258ABF-9E52-B75D-E946-210B131B901C}"/>
              </a:ext>
            </a:extLst>
          </p:cNvPr>
          <p:cNvSpPr/>
          <p:nvPr/>
        </p:nvSpPr>
        <p:spPr>
          <a:xfrm>
            <a:off x="592174" y="4885569"/>
            <a:ext cx="10694391" cy="986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en-US" altLang="ja-JP" sz="2000" dirty="0">
                <a:solidFill>
                  <a:schemeClr val="tx1"/>
                </a:solidFill>
                <a:latin typeface="Meiryo"/>
                <a:ea typeface="Meiryo"/>
              </a:rPr>
              <a:t>*Abilities are reset in the second lap (during </a:t>
            </a:r>
            <a:r>
              <a:rPr lang="en-US" altLang="ja-JP" sz="2000" dirty="0" err="1">
                <a:solidFill>
                  <a:schemeClr val="tx1"/>
                </a:solidFill>
                <a:latin typeface="Meiryo"/>
                <a:ea typeface="Meiryo"/>
              </a:rPr>
              <a:t>CrossWorlds</a:t>
            </a:r>
            <a:r>
              <a:rPr lang="en-US" altLang="ja-JP" sz="2000" dirty="0">
                <a:solidFill>
                  <a:schemeClr val="tx1"/>
                </a:solidFill>
                <a:latin typeface="Meiryo"/>
                <a:ea typeface="Meiryo"/>
              </a:rPr>
              <a:t>), and are acquired again by choosing a power during the final lap.</a:t>
            </a:r>
            <a:br>
              <a:rPr lang="en-US" altLang="ja-JP" sz="2000" dirty="0">
                <a:solidFill>
                  <a:schemeClr val="tx1"/>
                </a:solidFill>
                <a:latin typeface="Meiryo"/>
                <a:ea typeface="Meiryo"/>
              </a:rPr>
            </a:br>
            <a:r>
              <a:rPr lang="en-US" altLang="ja-JP" sz="2000" dirty="0">
                <a:solidFill>
                  <a:schemeClr val="tx1"/>
                </a:solidFill>
                <a:latin typeface="Meiryo"/>
                <a:ea typeface="Meiryo"/>
              </a:rPr>
              <a:t>*The vehicle effect is tentative; we may make it flash, not constantly glow as shown.</a:t>
            </a:r>
          </a:p>
        </p:txBody>
      </p:sp>
    </p:spTree>
    <p:extLst>
      <p:ext uri="{BB962C8B-B14F-4D97-AF65-F5344CB8AC3E}">
        <p14:creationId xmlns:p14="http://schemas.microsoft.com/office/powerpoint/2010/main" val="1816633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7</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Examples of Bending Powers</a:t>
            </a:r>
          </a:p>
        </p:txBody>
      </p:sp>
      <p:pic>
        <p:nvPicPr>
          <p:cNvPr id="8" name="図 7">
            <a:extLst>
              <a:ext uri="{FF2B5EF4-FFF2-40B4-BE49-F238E27FC236}">
                <a16:creationId xmlns:a16="http://schemas.microsoft.com/office/drawing/2014/main" id="{57223943-32EA-02D8-7053-06658B31065B}"/>
              </a:ext>
            </a:extLst>
          </p:cNvPr>
          <p:cNvPicPr>
            <a:picLocks noChangeAspect="1"/>
          </p:cNvPicPr>
          <p:nvPr/>
        </p:nvPicPr>
        <p:blipFill>
          <a:blip r:embed="rId3"/>
          <a:stretch>
            <a:fillRect/>
          </a:stretch>
        </p:blipFill>
        <p:spPr>
          <a:xfrm>
            <a:off x="483356" y="1151290"/>
            <a:ext cx="2278267" cy="2244762"/>
          </a:xfrm>
          <a:prstGeom prst="rect">
            <a:avLst/>
          </a:prstGeom>
        </p:spPr>
      </p:pic>
      <p:sp>
        <p:nvSpPr>
          <p:cNvPr id="9" name="正方形/長方形 8">
            <a:extLst>
              <a:ext uri="{FF2B5EF4-FFF2-40B4-BE49-F238E27FC236}">
                <a16:creationId xmlns:a16="http://schemas.microsoft.com/office/drawing/2014/main" id="{04B50CCB-811B-CB31-CDA9-042E85DF6B90}"/>
              </a:ext>
            </a:extLst>
          </p:cNvPr>
          <p:cNvSpPr/>
          <p:nvPr/>
        </p:nvSpPr>
        <p:spPr>
          <a:xfrm>
            <a:off x="2947701" y="1151290"/>
            <a:ext cx="2915715" cy="1733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Meiryo"/>
                <a:ea typeface="Meiryo"/>
              </a:rPr>
              <a:t>■</a:t>
            </a:r>
            <a:r>
              <a:rPr lang="en-US" altLang="ja-JP" sz="1400" b="1" dirty="0">
                <a:solidFill>
                  <a:schemeClr val="tx1"/>
                </a:solidFill>
                <a:latin typeface="Meiryo"/>
                <a:ea typeface="Meiryo"/>
              </a:rPr>
              <a:t>Air Bending Gate</a:t>
            </a:r>
          </a:p>
          <a:p>
            <a:pPr marL="285750" indent="-285750">
              <a:lnSpc>
                <a:spcPct val="130000"/>
              </a:lnSpc>
              <a:buFont typeface="Arial" panose="020B0604020202020204" pitchFamily="34" charset="0"/>
              <a:buChar char="•"/>
            </a:pPr>
            <a:r>
              <a:rPr lang="en-US" altLang="ja-JP" sz="1400" dirty="0">
                <a:solidFill>
                  <a:schemeClr val="tx1"/>
                </a:solidFill>
                <a:latin typeface="Meiryo"/>
                <a:ea typeface="Meiryo"/>
              </a:rPr>
              <a:t>Use tornadoes to jump</a:t>
            </a:r>
          </a:p>
        </p:txBody>
      </p:sp>
      <p:sp>
        <p:nvSpPr>
          <p:cNvPr id="16" name="正方形/長方形 15">
            <a:extLst>
              <a:ext uri="{FF2B5EF4-FFF2-40B4-BE49-F238E27FC236}">
                <a16:creationId xmlns:a16="http://schemas.microsoft.com/office/drawing/2014/main" id="{DF96477A-A898-0844-C83A-76EF7D496DBC}"/>
              </a:ext>
            </a:extLst>
          </p:cNvPr>
          <p:cNvSpPr/>
          <p:nvPr/>
        </p:nvSpPr>
        <p:spPr>
          <a:xfrm>
            <a:off x="2917308" y="3685783"/>
            <a:ext cx="3225199" cy="1585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Meiryo"/>
                <a:ea typeface="Meiryo"/>
              </a:rPr>
              <a:t>■</a:t>
            </a:r>
            <a:r>
              <a:rPr lang="en-US" altLang="ja-JP" sz="1400" b="1" dirty="0">
                <a:solidFill>
                  <a:schemeClr val="tx1"/>
                </a:solidFill>
                <a:latin typeface="Meiryo"/>
                <a:ea typeface="Meiryo"/>
              </a:rPr>
              <a:t>Earth Bending Gate</a:t>
            </a:r>
          </a:p>
          <a:p>
            <a:pPr marL="285750" indent="-285750">
              <a:lnSpc>
                <a:spcPct val="130000"/>
              </a:lnSpc>
              <a:buFont typeface="Arial" panose="020B0604020202020204" pitchFamily="34" charset="0"/>
              <a:buChar char="•"/>
            </a:pPr>
            <a:r>
              <a:rPr lang="en-US" altLang="ja-JP" sz="1400" dirty="0">
                <a:solidFill>
                  <a:schemeClr val="tx1"/>
                </a:solidFill>
                <a:latin typeface="Meiryo"/>
                <a:ea typeface="Meiryo"/>
              </a:rPr>
              <a:t>Make rocks float and move them out of the way</a:t>
            </a:r>
          </a:p>
        </p:txBody>
      </p:sp>
      <p:pic>
        <p:nvPicPr>
          <p:cNvPr id="18" name="図 17">
            <a:extLst>
              <a:ext uri="{FF2B5EF4-FFF2-40B4-BE49-F238E27FC236}">
                <a16:creationId xmlns:a16="http://schemas.microsoft.com/office/drawing/2014/main" id="{40B46B7F-D7B9-9AEB-3C58-C7C27A27ABCD}"/>
              </a:ext>
            </a:extLst>
          </p:cNvPr>
          <p:cNvPicPr>
            <a:picLocks noChangeAspect="1"/>
          </p:cNvPicPr>
          <p:nvPr/>
        </p:nvPicPr>
        <p:blipFill>
          <a:blip r:embed="rId4"/>
          <a:stretch>
            <a:fillRect/>
          </a:stretch>
        </p:blipFill>
        <p:spPr>
          <a:xfrm>
            <a:off x="483356" y="3597386"/>
            <a:ext cx="2278267" cy="2192230"/>
          </a:xfrm>
          <a:prstGeom prst="rect">
            <a:avLst/>
          </a:prstGeom>
        </p:spPr>
      </p:pic>
      <p:pic>
        <p:nvPicPr>
          <p:cNvPr id="20" name="図 19">
            <a:extLst>
              <a:ext uri="{FF2B5EF4-FFF2-40B4-BE49-F238E27FC236}">
                <a16:creationId xmlns:a16="http://schemas.microsoft.com/office/drawing/2014/main" id="{1772C9BC-9D1B-F267-717C-CFB2397EF01B}"/>
              </a:ext>
            </a:extLst>
          </p:cNvPr>
          <p:cNvPicPr>
            <a:picLocks noChangeAspect="1"/>
          </p:cNvPicPr>
          <p:nvPr/>
        </p:nvPicPr>
        <p:blipFill>
          <a:blip r:embed="rId5"/>
          <a:stretch>
            <a:fillRect/>
          </a:stretch>
        </p:blipFill>
        <p:spPr>
          <a:xfrm>
            <a:off x="6328585" y="1151290"/>
            <a:ext cx="1782482" cy="2244762"/>
          </a:xfrm>
          <a:prstGeom prst="rect">
            <a:avLst/>
          </a:prstGeom>
        </p:spPr>
      </p:pic>
      <p:sp>
        <p:nvSpPr>
          <p:cNvPr id="21" name="正方形/長方形 20">
            <a:extLst>
              <a:ext uri="{FF2B5EF4-FFF2-40B4-BE49-F238E27FC236}">
                <a16:creationId xmlns:a16="http://schemas.microsoft.com/office/drawing/2014/main" id="{48932339-6272-8985-104B-79B4D2B85747}"/>
              </a:ext>
            </a:extLst>
          </p:cNvPr>
          <p:cNvSpPr/>
          <p:nvPr/>
        </p:nvSpPr>
        <p:spPr>
          <a:xfrm>
            <a:off x="8270573" y="1177855"/>
            <a:ext cx="3772491" cy="202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Meiryo"/>
                <a:ea typeface="Meiryo"/>
              </a:rPr>
              <a:t>■</a:t>
            </a:r>
            <a:r>
              <a:rPr lang="en-US" altLang="ja-JP" sz="1400" b="1" dirty="0">
                <a:solidFill>
                  <a:schemeClr val="tx1"/>
                </a:solidFill>
                <a:latin typeface="Meiryo"/>
                <a:ea typeface="Meiryo"/>
              </a:rPr>
              <a:t>Fire Bending Gate</a:t>
            </a:r>
            <a:endParaRPr lang="en-US" altLang="ja-JP" sz="1400" dirty="0">
              <a:solidFill>
                <a:schemeClr val="tx1"/>
              </a:solidFill>
              <a:latin typeface="Meiryo"/>
              <a:ea typeface="Meiryo"/>
            </a:endParaRPr>
          </a:p>
          <a:p>
            <a:pPr marL="285750" indent="-285750">
              <a:lnSpc>
                <a:spcPct val="130000"/>
              </a:lnSpc>
              <a:buFont typeface="Arial" panose="020B0604020202020204" pitchFamily="34" charset="0"/>
              <a:buChar char="•"/>
            </a:pPr>
            <a:r>
              <a:rPr lang="en-US" altLang="ja-JP" sz="1400" dirty="0">
                <a:solidFill>
                  <a:schemeClr val="tx1"/>
                </a:solidFill>
                <a:latin typeface="Meiryo"/>
                <a:ea typeface="Meiryo"/>
              </a:rPr>
              <a:t>Obtain better items by melting ice</a:t>
            </a:r>
          </a:p>
        </p:txBody>
      </p:sp>
      <p:sp>
        <p:nvSpPr>
          <p:cNvPr id="25" name="正方形/長方形 24">
            <a:extLst>
              <a:ext uri="{FF2B5EF4-FFF2-40B4-BE49-F238E27FC236}">
                <a16:creationId xmlns:a16="http://schemas.microsoft.com/office/drawing/2014/main" id="{11DDD657-28DF-C80A-07C4-8BF34528BF73}"/>
              </a:ext>
            </a:extLst>
          </p:cNvPr>
          <p:cNvSpPr/>
          <p:nvPr/>
        </p:nvSpPr>
        <p:spPr>
          <a:xfrm>
            <a:off x="8270573" y="3632152"/>
            <a:ext cx="3511823" cy="2157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ja-JP" altLang="en-US" sz="1400" b="1" dirty="0">
                <a:solidFill>
                  <a:schemeClr val="tx1"/>
                </a:solidFill>
                <a:latin typeface="Meiryo"/>
                <a:ea typeface="Meiryo"/>
              </a:rPr>
              <a:t>■</a:t>
            </a:r>
            <a:r>
              <a:rPr lang="en-US" altLang="ja-JP" sz="1400" b="1" dirty="0">
                <a:solidFill>
                  <a:schemeClr val="tx1"/>
                </a:solidFill>
                <a:latin typeface="Meiryo"/>
                <a:ea typeface="Meiryo"/>
              </a:rPr>
              <a:t>Water Bending Gate</a:t>
            </a:r>
          </a:p>
          <a:p>
            <a:pPr marL="285750" indent="-285750">
              <a:lnSpc>
                <a:spcPct val="130000"/>
              </a:lnSpc>
              <a:buFont typeface="Arial" panose="020B0604020202020204" pitchFamily="34" charset="0"/>
              <a:buChar char="•"/>
            </a:pPr>
            <a:r>
              <a:rPr lang="en-US" altLang="ja-JP" sz="1400" dirty="0">
                <a:solidFill>
                  <a:schemeClr val="tx1"/>
                </a:solidFill>
                <a:latin typeface="Meiryo"/>
                <a:ea typeface="Meiryo"/>
              </a:rPr>
              <a:t>Avoid water obstacles</a:t>
            </a:r>
          </a:p>
        </p:txBody>
      </p:sp>
      <p:pic>
        <p:nvPicPr>
          <p:cNvPr id="27" name="図 26">
            <a:extLst>
              <a:ext uri="{FF2B5EF4-FFF2-40B4-BE49-F238E27FC236}">
                <a16:creationId xmlns:a16="http://schemas.microsoft.com/office/drawing/2014/main" id="{D82523F7-0C46-16E6-4FA7-812101A2FFAE}"/>
              </a:ext>
            </a:extLst>
          </p:cNvPr>
          <p:cNvPicPr>
            <a:picLocks noChangeAspect="1"/>
          </p:cNvPicPr>
          <p:nvPr/>
        </p:nvPicPr>
        <p:blipFill rotWithShape="1">
          <a:blip r:embed="rId6"/>
          <a:srcRect t="10145"/>
          <a:stretch/>
        </p:blipFill>
        <p:spPr>
          <a:xfrm>
            <a:off x="6328585" y="3597386"/>
            <a:ext cx="1782482" cy="2192230"/>
          </a:xfrm>
          <a:prstGeom prst="rect">
            <a:avLst/>
          </a:prstGeom>
        </p:spPr>
      </p:pic>
      <p:pic>
        <p:nvPicPr>
          <p:cNvPr id="7" name="図 6">
            <a:extLst>
              <a:ext uri="{FF2B5EF4-FFF2-40B4-BE49-F238E27FC236}">
                <a16:creationId xmlns:a16="http://schemas.microsoft.com/office/drawing/2014/main" id="{9C9E92DA-4801-EAD9-11DF-C2D2149C5C35}"/>
              </a:ext>
            </a:extLst>
          </p:cNvPr>
          <p:cNvPicPr>
            <a:picLocks noChangeAspect="1"/>
          </p:cNvPicPr>
          <p:nvPr/>
        </p:nvPicPr>
        <p:blipFill>
          <a:blip r:embed="rId7"/>
          <a:stretch>
            <a:fillRect/>
          </a:stretch>
        </p:blipFill>
        <p:spPr>
          <a:xfrm>
            <a:off x="1459211" y="5185761"/>
            <a:ext cx="445737" cy="358847"/>
          </a:xfrm>
          <a:prstGeom prst="rect">
            <a:avLst/>
          </a:prstGeom>
        </p:spPr>
      </p:pic>
      <p:sp>
        <p:nvSpPr>
          <p:cNvPr id="3" name="正方形/長方形 2">
            <a:extLst>
              <a:ext uri="{FF2B5EF4-FFF2-40B4-BE49-F238E27FC236}">
                <a16:creationId xmlns:a16="http://schemas.microsoft.com/office/drawing/2014/main" id="{301C5B58-E843-136F-2845-21CA3A167CAF}"/>
              </a:ext>
            </a:extLst>
          </p:cNvPr>
          <p:cNvSpPr/>
          <p:nvPr/>
        </p:nvSpPr>
        <p:spPr>
          <a:xfrm>
            <a:off x="483356" y="774534"/>
            <a:ext cx="4643893" cy="263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en-US" altLang="ja-JP" sz="1400" dirty="0">
                <a:solidFill>
                  <a:schemeClr val="tx1"/>
                </a:solidFill>
                <a:highlight>
                  <a:srgbClr val="FFFF00"/>
                </a:highlight>
                <a:latin typeface="Meiryo"/>
                <a:ea typeface="Meiryo"/>
              </a:rPr>
              <a:t>Ideas currently being considered:</a:t>
            </a:r>
          </a:p>
        </p:txBody>
      </p:sp>
    </p:spTree>
    <p:extLst>
      <p:ext uri="{BB962C8B-B14F-4D97-AF65-F5344CB8AC3E}">
        <p14:creationId xmlns:p14="http://schemas.microsoft.com/office/powerpoint/2010/main" val="2925773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8</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Change in Direction</a:t>
            </a:r>
          </a:p>
        </p:txBody>
      </p:sp>
      <p:sp>
        <p:nvSpPr>
          <p:cNvPr id="3" name="正方形/長方形 2">
            <a:extLst>
              <a:ext uri="{FF2B5EF4-FFF2-40B4-BE49-F238E27FC236}">
                <a16:creationId xmlns:a16="http://schemas.microsoft.com/office/drawing/2014/main" id="{63651836-8E78-EE3F-6B68-ACA815B1E949}"/>
              </a:ext>
            </a:extLst>
          </p:cNvPr>
          <p:cNvSpPr/>
          <p:nvPr/>
        </p:nvSpPr>
        <p:spPr>
          <a:xfrm>
            <a:off x="691061" y="950536"/>
            <a:ext cx="10589714" cy="548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en-US" altLang="ja-JP" sz="2000" dirty="0">
                <a:solidFill>
                  <a:schemeClr val="tx1"/>
                </a:solidFill>
                <a:latin typeface="Meiryo"/>
                <a:ea typeface="Meiryo"/>
              </a:rPr>
              <a:t>Choose advantageous routes according to the player’s acquired Bending power.</a:t>
            </a:r>
          </a:p>
        </p:txBody>
      </p:sp>
      <p:pic>
        <p:nvPicPr>
          <p:cNvPr id="15" name="図 14">
            <a:extLst>
              <a:ext uri="{FF2B5EF4-FFF2-40B4-BE49-F238E27FC236}">
                <a16:creationId xmlns:a16="http://schemas.microsoft.com/office/drawing/2014/main" id="{9D50D2C7-E20E-9614-30AF-0383FDCC72B6}"/>
              </a:ext>
            </a:extLst>
          </p:cNvPr>
          <p:cNvPicPr>
            <a:picLocks noChangeAspect="1"/>
          </p:cNvPicPr>
          <p:nvPr/>
        </p:nvPicPr>
        <p:blipFill>
          <a:blip r:embed="rId3"/>
          <a:stretch>
            <a:fillRect/>
          </a:stretch>
        </p:blipFill>
        <p:spPr>
          <a:xfrm>
            <a:off x="691061" y="1749037"/>
            <a:ext cx="5120608" cy="2870583"/>
          </a:xfrm>
          <a:prstGeom prst="rect">
            <a:avLst/>
          </a:prstGeom>
        </p:spPr>
      </p:pic>
      <p:grpSp>
        <p:nvGrpSpPr>
          <p:cNvPr id="37" name="グループ化 36">
            <a:extLst>
              <a:ext uri="{FF2B5EF4-FFF2-40B4-BE49-F238E27FC236}">
                <a16:creationId xmlns:a16="http://schemas.microsoft.com/office/drawing/2014/main" id="{8F1A7BAE-33E3-45CD-3F12-3C69657F88AD}"/>
              </a:ext>
            </a:extLst>
          </p:cNvPr>
          <p:cNvGrpSpPr/>
          <p:nvPr/>
        </p:nvGrpSpPr>
        <p:grpSpPr>
          <a:xfrm>
            <a:off x="6364151" y="1765827"/>
            <a:ext cx="4849971" cy="2866256"/>
            <a:chOff x="6237129" y="2271310"/>
            <a:chExt cx="4849971" cy="2866256"/>
          </a:xfrm>
        </p:grpSpPr>
        <p:pic>
          <p:nvPicPr>
            <p:cNvPr id="17" name="図 16" descr="雪の上でジャンプしている人&#10;&#10;中程度の精度で自動的に生成された説明">
              <a:extLst>
                <a:ext uri="{FF2B5EF4-FFF2-40B4-BE49-F238E27FC236}">
                  <a16:creationId xmlns:a16="http://schemas.microsoft.com/office/drawing/2014/main" id="{71056312-8C55-8C6C-E381-DC1FE7112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129" y="2271310"/>
              <a:ext cx="4849971" cy="2866256"/>
            </a:xfrm>
            <a:prstGeom prst="rect">
              <a:avLst/>
            </a:prstGeom>
          </p:spPr>
        </p:pic>
        <p:sp>
          <p:nvSpPr>
            <p:cNvPr id="18" name="矢印: ストライプ 17">
              <a:extLst>
                <a:ext uri="{FF2B5EF4-FFF2-40B4-BE49-F238E27FC236}">
                  <a16:creationId xmlns:a16="http://schemas.microsoft.com/office/drawing/2014/main" id="{5F3D5836-2436-FB60-9750-E26ABB0F1285}"/>
                </a:ext>
              </a:extLst>
            </p:cNvPr>
            <p:cNvSpPr/>
            <p:nvPr/>
          </p:nvSpPr>
          <p:spPr>
            <a:xfrm>
              <a:off x="9215438" y="3315161"/>
              <a:ext cx="641350" cy="374650"/>
            </a:xfrm>
            <a:prstGeom prst="stripedRightArrow">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ストライプ 18">
              <a:extLst>
                <a:ext uri="{FF2B5EF4-FFF2-40B4-BE49-F238E27FC236}">
                  <a16:creationId xmlns:a16="http://schemas.microsoft.com/office/drawing/2014/main" id="{67B43C00-BF4F-A343-3A5D-A944D41A665E}"/>
                </a:ext>
              </a:extLst>
            </p:cNvPr>
            <p:cNvSpPr/>
            <p:nvPr/>
          </p:nvSpPr>
          <p:spPr>
            <a:xfrm flipH="1">
              <a:off x="7258050" y="3580095"/>
              <a:ext cx="684213" cy="374650"/>
            </a:xfrm>
            <a:prstGeom prst="stripedRightArrow">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a:extLst>
                <a:ext uri="{FF2B5EF4-FFF2-40B4-BE49-F238E27FC236}">
                  <a16:creationId xmlns:a16="http://schemas.microsoft.com/office/drawing/2014/main" id="{AE6A8F68-EF0E-9567-8FEA-4085F137D89A}"/>
                </a:ext>
              </a:extLst>
            </p:cNvPr>
            <p:cNvSpPr/>
            <p:nvPr/>
          </p:nvSpPr>
          <p:spPr>
            <a:xfrm>
              <a:off x="7910513" y="2643188"/>
              <a:ext cx="823912" cy="80962"/>
            </a:xfrm>
            <a:custGeom>
              <a:avLst/>
              <a:gdLst>
                <a:gd name="connsiteX0" fmla="*/ 66675 w 823912"/>
                <a:gd name="connsiteY0" fmla="*/ 4762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5" fmla="*/ 66675 w 823912"/>
                <a:gd name="connsiteY5" fmla="*/ 4762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 h="80962">
                  <a:moveTo>
                    <a:pt x="66675" y="4762"/>
                  </a:moveTo>
                  <a:lnTo>
                    <a:pt x="823912" y="80962"/>
                  </a:lnTo>
                  <a:lnTo>
                    <a:pt x="781050" y="80962"/>
                  </a:lnTo>
                  <a:lnTo>
                    <a:pt x="180975" y="76200"/>
                  </a:lnTo>
                  <a:lnTo>
                    <a:pt x="0" y="0"/>
                  </a:lnTo>
                  <a:lnTo>
                    <a:pt x="66675" y="4762"/>
                  </a:lnTo>
                  <a:close/>
                </a:path>
              </a:pathLst>
            </a:cu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0B77F377-1444-9E11-BC01-AA47FEF2DCD6}"/>
                </a:ext>
              </a:extLst>
            </p:cNvPr>
            <p:cNvSpPr/>
            <p:nvPr/>
          </p:nvSpPr>
          <p:spPr>
            <a:xfrm>
              <a:off x="8172450" y="2800350"/>
              <a:ext cx="490538" cy="45719"/>
            </a:xfrm>
            <a:custGeom>
              <a:avLst/>
              <a:gdLst>
                <a:gd name="connsiteX0" fmla="*/ 66675 w 823912"/>
                <a:gd name="connsiteY0" fmla="*/ 4762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5" fmla="*/ 66675 w 823912"/>
                <a:gd name="connsiteY5" fmla="*/ 4762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 h="80962">
                  <a:moveTo>
                    <a:pt x="66675" y="4762"/>
                  </a:moveTo>
                  <a:lnTo>
                    <a:pt x="823912" y="80962"/>
                  </a:lnTo>
                  <a:lnTo>
                    <a:pt x="781050" y="80962"/>
                  </a:lnTo>
                  <a:lnTo>
                    <a:pt x="180975" y="76200"/>
                  </a:lnTo>
                  <a:lnTo>
                    <a:pt x="0" y="0"/>
                  </a:lnTo>
                  <a:lnTo>
                    <a:pt x="66675" y="4762"/>
                  </a:lnTo>
                  <a:close/>
                </a:path>
              </a:pathLst>
            </a:cu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4CBEC22F-F0DD-93D2-F17D-A7233C9D13A4}"/>
                </a:ext>
              </a:extLst>
            </p:cNvPr>
            <p:cNvSpPr/>
            <p:nvPr/>
          </p:nvSpPr>
          <p:spPr>
            <a:xfrm flipV="1">
              <a:off x="8385000" y="2955184"/>
              <a:ext cx="535162" cy="104774"/>
            </a:xfrm>
            <a:custGeom>
              <a:avLst/>
              <a:gdLst>
                <a:gd name="connsiteX0" fmla="*/ 66675 w 823912"/>
                <a:gd name="connsiteY0" fmla="*/ 4762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5" fmla="*/ 66675 w 823912"/>
                <a:gd name="connsiteY5" fmla="*/ 4762 h 80962"/>
                <a:gd name="connsiteX0" fmla="*/ 0 w 823912"/>
                <a:gd name="connsiteY0" fmla="*/ 0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0" fmla="*/ 139435 w 642937"/>
                <a:gd name="connsiteY0" fmla="*/ 0 h 55661"/>
                <a:gd name="connsiteX1" fmla="*/ 642937 w 642937"/>
                <a:gd name="connsiteY1" fmla="*/ 55661 h 55661"/>
                <a:gd name="connsiteX2" fmla="*/ 600075 w 642937"/>
                <a:gd name="connsiteY2" fmla="*/ 55661 h 55661"/>
                <a:gd name="connsiteX3" fmla="*/ 0 w 642937"/>
                <a:gd name="connsiteY3" fmla="*/ 50899 h 55661"/>
                <a:gd name="connsiteX4" fmla="*/ 139435 w 642937"/>
                <a:gd name="connsiteY4" fmla="*/ 0 h 55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37" h="55661">
                  <a:moveTo>
                    <a:pt x="139435" y="0"/>
                  </a:moveTo>
                  <a:lnTo>
                    <a:pt x="642937" y="55661"/>
                  </a:lnTo>
                  <a:lnTo>
                    <a:pt x="600075" y="55661"/>
                  </a:lnTo>
                  <a:lnTo>
                    <a:pt x="0" y="50899"/>
                  </a:lnTo>
                  <a:lnTo>
                    <a:pt x="139435" y="0"/>
                  </a:lnTo>
                  <a:close/>
                </a:path>
              </a:pathLst>
            </a:cu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EE45F2BB-1B35-F206-EE71-C562CCA0F174}"/>
                </a:ext>
              </a:extLst>
            </p:cNvPr>
            <p:cNvGrpSpPr/>
            <p:nvPr/>
          </p:nvGrpSpPr>
          <p:grpSpPr>
            <a:xfrm flipH="1">
              <a:off x="8748697" y="3187216"/>
              <a:ext cx="381000" cy="255890"/>
              <a:chOff x="8062913" y="2795588"/>
              <a:chExt cx="1009649" cy="416770"/>
            </a:xfrm>
            <a:solidFill>
              <a:schemeClr val="tx1">
                <a:alpha val="54000"/>
              </a:schemeClr>
            </a:solidFill>
          </p:grpSpPr>
          <p:sp>
            <p:nvSpPr>
              <p:cNvPr id="25" name="フリーフォーム: 図形 24">
                <a:extLst>
                  <a:ext uri="{FF2B5EF4-FFF2-40B4-BE49-F238E27FC236}">
                    <a16:creationId xmlns:a16="http://schemas.microsoft.com/office/drawing/2014/main" id="{2C97C867-128F-A0D0-7D26-8B7412D55087}"/>
                  </a:ext>
                </a:extLst>
              </p:cNvPr>
              <p:cNvSpPr/>
              <p:nvPr/>
            </p:nvSpPr>
            <p:spPr>
              <a:xfrm>
                <a:off x="8062913" y="2795588"/>
                <a:ext cx="823912" cy="80962"/>
              </a:xfrm>
              <a:custGeom>
                <a:avLst/>
                <a:gdLst>
                  <a:gd name="connsiteX0" fmla="*/ 66675 w 823912"/>
                  <a:gd name="connsiteY0" fmla="*/ 4762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5" fmla="*/ 66675 w 823912"/>
                  <a:gd name="connsiteY5" fmla="*/ 4762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 h="80962">
                    <a:moveTo>
                      <a:pt x="66675" y="4762"/>
                    </a:moveTo>
                    <a:lnTo>
                      <a:pt x="823912" y="80962"/>
                    </a:lnTo>
                    <a:lnTo>
                      <a:pt x="781050" y="80962"/>
                    </a:lnTo>
                    <a:lnTo>
                      <a:pt x="180975" y="76200"/>
                    </a:lnTo>
                    <a:lnTo>
                      <a:pt x="0" y="0"/>
                    </a:lnTo>
                    <a:lnTo>
                      <a:pt x="66675" y="476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70241DE0-D649-00CF-75A9-32AD2604A66C}"/>
                  </a:ext>
                </a:extLst>
              </p:cNvPr>
              <p:cNvSpPr/>
              <p:nvPr/>
            </p:nvSpPr>
            <p:spPr>
              <a:xfrm>
                <a:off x="8324850" y="2952750"/>
                <a:ext cx="490538" cy="45719"/>
              </a:xfrm>
              <a:custGeom>
                <a:avLst/>
                <a:gdLst>
                  <a:gd name="connsiteX0" fmla="*/ 66675 w 823912"/>
                  <a:gd name="connsiteY0" fmla="*/ 4762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5" fmla="*/ 66675 w 823912"/>
                  <a:gd name="connsiteY5" fmla="*/ 4762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 h="80962">
                    <a:moveTo>
                      <a:pt x="66675" y="4762"/>
                    </a:moveTo>
                    <a:lnTo>
                      <a:pt x="823912" y="80962"/>
                    </a:lnTo>
                    <a:lnTo>
                      <a:pt x="781050" y="80962"/>
                    </a:lnTo>
                    <a:lnTo>
                      <a:pt x="180975" y="76200"/>
                    </a:lnTo>
                    <a:lnTo>
                      <a:pt x="0" y="0"/>
                    </a:lnTo>
                    <a:lnTo>
                      <a:pt x="66675" y="4762"/>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4804B259-1B2A-6252-A222-1DE8224E199E}"/>
                  </a:ext>
                </a:extLst>
              </p:cNvPr>
              <p:cNvSpPr/>
              <p:nvPr/>
            </p:nvSpPr>
            <p:spPr>
              <a:xfrm flipV="1">
                <a:off x="8537400" y="3107584"/>
                <a:ext cx="535162" cy="104774"/>
              </a:xfrm>
              <a:custGeom>
                <a:avLst/>
                <a:gdLst>
                  <a:gd name="connsiteX0" fmla="*/ 66675 w 823912"/>
                  <a:gd name="connsiteY0" fmla="*/ 4762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5" fmla="*/ 66675 w 823912"/>
                  <a:gd name="connsiteY5" fmla="*/ 4762 h 80962"/>
                  <a:gd name="connsiteX0" fmla="*/ 0 w 823912"/>
                  <a:gd name="connsiteY0" fmla="*/ 0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0" fmla="*/ 139435 w 642937"/>
                  <a:gd name="connsiteY0" fmla="*/ 0 h 55661"/>
                  <a:gd name="connsiteX1" fmla="*/ 642937 w 642937"/>
                  <a:gd name="connsiteY1" fmla="*/ 55661 h 55661"/>
                  <a:gd name="connsiteX2" fmla="*/ 600075 w 642937"/>
                  <a:gd name="connsiteY2" fmla="*/ 55661 h 55661"/>
                  <a:gd name="connsiteX3" fmla="*/ 0 w 642937"/>
                  <a:gd name="connsiteY3" fmla="*/ 50899 h 55661"/>
                  <a:gd name="connsiteX4" fmla="*/ 139435 w 642937"/>
                  <a:gd name="connsiteY4" fmla="*/ 0 h 55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37" h="55661">
                    <a:moveTo>
                      <a:pt x="139435" y="0"/>
                    </a:moveTo>
                    <a:lnTo>
                      <a:pt x="642937" y="55661"/>
                    </a:lnTo>
                    <a:lnTo>
                      <a:pt x="600075" y="55661"/>
                    </a:lnTo>
                    <a:lnTo>
                      <a:pt x="0" y="50899"/>
                    </a:lnTo>
                    <a:lnTo>
                      <a:pt x="139435"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フリーフォーム: 図形 33">
              <a:extLst>
                <a:ext uri="{FF2B5EF4-FFF2-40B4-BE49-F238E27FC236}">
                  <a16:creationId xmlns:a16="http://schemas.microsoft.com/office/drawing/2014/main" id="{2BBC8916-9696-D783-355A-42B70E39BCA4}"/>
                </a:ext>
              </a:extLst>
            </p:cNvPr>
            <p:cNvSpPr/>
            <p:nvPr/>
          </p:nvSpPr>
          <p:spPr>
            <a:xfrm flipV="1">
              <a:off x="7485063" y="4797038"/>
              <a:ext cx="1366710" cy="85223"/>
            </a:xfrm>
            <a:custGeom>
              <a:avLst/>
              <a:gdLst>
                <a:gd name="connsiteX0" fmla="*/ 66675 w 823912"/>
                <a:gd name="connsiteY0" fmla="*/ 4762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5" fmla="*/ 66675 w 823912"/>
                <a:gd name="connsiteY5" fmla="*/ 4762 h 80962"/>
                <a:gd name="connsiteX0" fmla="*/ 0 w 823912"/>
                <a:gd name="connsiteY0" fmla="*/ 0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0" fmla="*/ 0 w 823912"/>
                <a:gd name="connsiteY0" fmla="*/ 0 h 139151"/>
                <a:gd name="connsiteX1" fmla="*/ 823912 w 823912"/>
                <a:gd name="connsiteY1" fmla="*/ 80962 h 139151"/>
                <a:gd name="connsiteX2" fmla="*/ 781050 w 823912"/>
                <a:gd name="connsiteY2" fmla="*/ 80962 h 139151"/>
                <a:gd name="connsiteX3" fmla="*/ 140780 w 823912"/>
                <a:gd name="connsiteY3" fmla="*/ 139151 h 139151"/>
                <a:gd name="connsiteX4" fmla="*/ 0 w 823912"/>
                <a:gd name="connsiteY4" fmla="*/ 0 h 139151"/>
                <a:gd name="connsiteX0" fmla="*/ 0 w 823912"/>
                <a:gd name="connsiteY0" fmla="*/ 0 h 125162"/>
                <a:gd name="connsiteX1" fmla="*/ 823912 w 823912"/>
                <a:gd name="connsiteY1" fmla="*/ 80962 h 125162"/>
                <a:gd name="connsiteX2" fmla="*/ 781050 w 823912"/>
                <a:gd name="connsiteY2" fmla="*/ 80962 h 125162"/>
                <a:gd name="connsiteX3" fmla="*/ 132167 w 823912"/>
                <a:gd name="connsiteY3" fmla="*/ 125162 h 125162"/>
                <a:gd name="connsiteX4" fmla="*/ 0 w 823912"/>
                <a:gd name="connsiteY4" fmla="*/ 0 h 12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912" h="125162">
                  <a:moveTo>
                    <a:pt x="0" y="0"/>
                  </a:moveTo>
                  <a:lnTo>
                    <a:pt x="823912" y="80962"/>
                  </a:lnTo>
                  <a:lnTo>
                    <a:pt x="781050" y="80962"/>
                  </a:lnTo>
                  <a:lnTo>
                    <a:pt x="132167" y="125162"/>
                  </a:lnTo>
                  <a:lnTo>
                    <a:pt x="0" y="0"/>
                  </a:lnTo>
                  <a:close/>
                </a:path>
              </a:pathLst>
            </a:cu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図形 34">
              <a:extLst>
                <a:ext uri="{FF2B5EF4-FFF2-40B4-BE49-F238E27FC236}">
                  <a16:creationId xmlns:a16="http://schemas.microsoft.com/office/drawing/2014/main" id="{42726FC5-240D-051F-E961-CA26467258C0}"/>
                </a:ext>
              </a:extLst>
            </p:cNvPr>
            <p:cNvSpPr/>
            <p:nvPr/>
          </p:nvSpPr>
          <p:spPr>
            <a:xfrm flipV="1">
              <a:off x="7669003" y="4717864"/>
              <a:ext cx="813707" cy="31130"/>
            </a:xfrm>
            <a:custGeom>
              <a:avLst/>
              <a:gdLst>
                <a:gd name="connsiteX0" fmla="*/ 66675 w 823912"/>
                <a:gd name="connsiteY0" fmla="*/ 4762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5" fmla="*/ 66675 w 823912"/>
                <a:gd name="connsiteY5" fmla="*/ 4762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 h="80962">
                  <a:moveTo>
                    <a:pt x="66675" y="4762"/>
                  </a:moveTo>
                  <a:lnTo>
                    <a:pt x="823912" y="80962"/>
                  </a:lnTo>
                  <a:lnTo>
                    <a:pt x="781050" y="80962"/>
                  </a:lnTo>
                  <a:lnTo>
                    <a:pt x="180975" y="76200"/>
                  </a:lnTo>
                  <a:lnTo>
                    <a:pt x="0" y="0"/>
                  </a:lnTo>
                  <a:lnTo>
                    <a:pt x="66675" y="4762"/>
                  </a:lnTo>
                  <a:close/>
                </a:path>
              </a:pathLst>
            </a:cu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図形 35">
              <a:extLst>
                <a:ext uri="{FF2B5EF4-FFF2-40B4-BE49-F238E27FC236}">
                  <a16:creationId xmlns:a16="http://schemas.microsoft.com/office/drawing/2014/main" id="{9EACC783-86EB-5947-EEFB-B0672BF350E2}"/>
                </a:ext>
              </a:extLst>
            </p:cNvPr>
            <p:cNvSpPr/>
            <p:nvPr/>
          </p:nvSpPr>
          <p:spPr>
            <a:xfrm>
              <a:off x="7669003" y="4603479"/>
              <a:ext cx="887730" cy="71341"/>
            </a:xfrm>
            <a:custGeom>
              <a:avLst/>
              <a:gdLst>
                <a:gd name="connsiteX0" fmla="*/ 66675 w 823912"/>
                <a:gd name="connsiteY0" fmla="*/ 4762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5" fmla="*/ 66675 w 823912"/>
                <a:gd name="connsiteY5" fmla="*/ 4762 h 80962"/>
                <a:gd name="connsiteX0" fmla="*/ 0 w 823912"/>
                <a:gd name="connsiteY0" fmla="*/ 0 h 80962"/>
                <a:gd name="connsiteX1" fmla="*/ 823912 w 823912"/>
                <a:gd name="connsiteY1" fmla="*/ 80962 h 80962"/>
                <a:gd name="connsiteX2" fmla="*/ 781050 w 823912"/>
                <a:gd name="connsiteY2" fmla="*/ 80962 h 80962"/>
                <a:gd name="connsiteX3" fmla="*/ 180975 w 823912"/>
                <a:gd name="connsiteY3" fmla="*/ 76200 h 80962"/>
                <a:gd name="connsiteX4" fmla="*/ 0 w 823912"/>
                <a:gd name="connsiteY4" fmla="*/ 0 h 80962"/>
                <a:gd name="connsiteX0" fmla="*/ 139435 w 642937"/>
                <a:gd name="connsiteY0" fmla="*/ 0 h 55661"/>
                <a:gd name="connsiteX1" fmla="*/ 642937 w 642937"/>
                <a:gd name="connsiteY1" fmla="*/ 55661 h 55661"/>
                <a:gd name="connsiteX2" fmla="*/ 600075 w 642937"/>
                <a:gd name="connsiteY2" fmla="*/ 55661 h 55661"/>
                <a:gd name="connsiteX3" fmla="*/ 0 w 642937"/>
                <a:gd name="connsiteY3" fmla="*/ 50899 h 55661"/>
                <a:gd name="connsiteX4" fmla="*/ 139435 w 642937"/>
                <a:gd name="connsiteY4" fmla="*/ 0 h 55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37" h="55661">
                  <a:moveTo>
                    <a:pt x="139435" y="0"/>
                  </a:moveTo>
                  <a:lnTo>
                    <a:pt x="642937" y="55661"/>
                  </a:lnTo>
                  <a:lnTo>
                    <a:pt x="600075" y="55661"/>
                  </a:lnTo>
                  <a:lnTo>
                    <a:pt x="0" y="50899"/>
                  </a:lnTo>
                  <a:lnTo>
                    <a:pt x="139435" y="0"/>
                  </a:lnTo>
                  <a:close/>
                </a:path>
              </a:pathLst>
            </a:custGeom>
            <a:solidFill>
              <a:schemeClr val="tx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二等辺三角形 37">
            <a:extLst>
              <a:ext uri="{FF2B5EF4-FFF2-40B4-BE49-F238E27FC236}">
                <a16:creationId xmlns:a16="http://schemas.microsoft.com/office/drawing/2014/main" id="{CE069154-AFE7-732F-EA9F-E0250FDA51CD}"/>
              </a:ext>
            </a:extLst>
          </p:cNvPr>
          <p:cNvSpPr/>
          <p:nvPr/>
        </p:nvSpPr>
        <p:spPr>
          <a:xfrm rot="5400000">
            <a:off x="5409382" y="2979827"/>
            <a:ext cx="1335751" cy="405829"/>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9" name="吹き出し: 四角形 38">
            <a:extLst>
              <a:ext uri="{FF2B5EF4-FFF2-40B4-BE49-F238E27FC236}">
                <a16:creationId xmlns:a16="http://schemas.microsoft.com/office/drawing/2014/main" id="{EA793915-3D7B-F675-26B4-BEE2D1B18DF4}"/>
              </a:ext>
            </a:extLst>
          </p:cNvPr>
          <p:cNvSpPr/>
          <p:nvPr/>
        </p:nvSpPr>
        <p:spPr>
          <a:xfrm>
            <a:off x="2482625" y="4466988"/>
            <a:ext cx="3167081" cy="889909"/>
          </a:xfrm>
          <a:prstGeom prst="wedgeRectCallout">
            <a:avLst>
              <a:gd name="adj1" fmla="val -35171"/>
              <a:gd name="adj2" fmla="val -7844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latin typeface="メイリオ" panose="020B0604030504040204" pitchFamily="50" charset="-128"/>
                <a:ea typeface="メイリオ" panose="020B0604030504040204" pitchFamily="50" charset="-128"/>
              </a:rPr>
              <a:t>Route with boulders and waterfall – go the boulders route to make use of the </a:t>
            </a:r>
            <a:r>
              <a:rPr lang="en-US" altLang="ja-JP" sz="1400" dirty="0" err="1">
                <a:latin typeface="メイリオ" panose="020B0604030504040204" pitchFamily="50" charset="-128"/>
                <a:ea typeface="メイリオ" panose="020B0604030504040204" pitchFamily="50" charset="-128"/>
              </a:rPr>
              <a:t>Earthbending</a:t>
            </a:r>
            <a:r>
              <a:rPr lang="en-US" altLang="ja-JP" sz="1400" dirty="0">
                <a:latin typeface="メイリオ" panose="020B0604030504040204" pitchFamily="50" charset="-128"/>
                <a:ea typeface="メイリオ" panose="020B0604030504040204" pitchFamily="50" charset="-128"/>
              </a:rPr>
              <a:t> powers!</a:t>
            </a:r>
            <a:endParaRPr kumimoji="1" lang="ja-JP" altLang="en-US" sz="1400" dirty="0">
              <a:latin typeface="メイリオ" panose="020B0604030504040204" pitchFamily="50" charset="-128"/>
              <a:ea typeface="メイリオ" panose="020B0604030504040204" pitchFamily="50" charset="-128"/>
            </a:endParaRPr>
          </a:p>
        </p:txBody>
      </p:sp>
      <p:sp>
        <p:nvSpPr>
          <p:cNvPr id="40" name="正方形/長方形 39">
            <a:extLst>
              <a:ext uri="{FF2B5EF4-FFF2-40B4-BE49-F238E27FC236}">
                <a16:creationId xmlns:a16="http://schemas.microsoft.com/office/drawing/2014/main" id="{3177CB35-9600-0F18-CDEC-17EA509CC4E4}"/>
              </a:ext>
            </a:extLst>
          </p:cNvPr>
          <p:cNvSpPr/>
          <p:nvPr/>
        </p:nvSpPr>
        <p:spPr>
          <a:xfrm>
            <a:off x="691061" y="5518112"/>
            <a:ext cx="10589714" cy="677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en-US" altLang="ja-JP" sz="1600" dirty="0">
                <a:solidFill>
                  <a:schemeClr val="tx1"/>
                </a:solidFill>
                <a:latin typeface="Meiryo"/>
                <a:ea typeface="Meiryo"/>
              </a:rPr>
              <a:t>Above is a very simple example, but we will have more gimmicks that provide multiple options even if there are players who choose the same Bending power.</a:t>
            </a:r>
          </a:p>
        </p:txBody>
      </p:sp>
      <p:sp>
        <p:nvSpPr>
          <p:cNvPr id="41" name="吹き出し: 四角形 40">
            <a:extLst>
              <a:ext uri="{FF2B5EF4-FFF2-40B4-BE49-F238E27FC236}">
                <a16:creationId xmlns:a16="http://schemas.microsoft.com/office/drawing/2014/main" id="{6B42ACED-1335-E281-8F6F-CA97B7AD9AFE}"/>
              </a:ext>
            </a:extLst>
          </p:cNvPr>
          <p:cNvSpPr/>
          <p:nvPr/>
        </p:nvSpPr>
        <p:spPr>
          <a:xfrm>
            <a:off x="8202878" y="4463777"/>
            <a:ext cx="2827020" cy="677024"/>
          </a:xfrm>
          <a:prstGeom prst="wedgeRectCallout">
            <a:avLst>
              <a:gd name="adj1" fmla="val -35171"/>
              <a:gd name="adj2" fmla="val -78444"/>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latin typeface="メイリオ" panose="020B0604030504040204" pitchFamily="50" charset="-128"/>
                <a:ea typeface="メイリオ" panose="020B0604030504040204" pitchFamily="50" charset="-128"/>
              </a:rPr>
              <a:t>Can only be passed by players who chose </a:t>
            </a:r>
            <a:r>
              <a:rPr kumimoji="1" lang="en-US" altLang="ja-JP" sz="1400" dirty="0" err="1">
                <a:latin typeface="メイリオ" panose="020B0604030504040204" pitchFamily="50" charset="-128"/>
                <a:ea typeface="メイリオ" panose="020B0604030504040204" pitchFamily="50" charset="-128"/>
              </a:rPr>
              <a:t>Earthbending</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81088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0668C95-1451-0D95-EF3A-DFC4468DF9D4}"/>
              </a:ext>
            </a:extLst>
          </p:cNvPr>
          <p:cNvSpPr>
            <a:spLocks noGrp="1"/>
          </p:cNvSpPr>
          <p:nvPr>
            <p:ph type="sldNum" sz="quarter" idx="12"/>
          </p:nvPr>
        </p:nvSpPr>
        <p:spPr/>
        <p:txBody>
          <a:bodyPr/>
          <a:lstStyle/>
          <a:p>
            <a:fld id="{DD7F6B4A-8A06-45F9-87E4-D154F13D2288}" type="slidenum">
              <a:rPr kumimoji="1" lang="ja-JP" altLang="en-US" smtClean="0"/>
              <a:t>9</a:t>
            </a:fld>
            <a:endParaRPr kumimoji="1" lang="ja-JP" altLang="en-US"/>
          </a:p>
        </p:txBody>
      </p:sp>
      <p:sp>
        <p:nvSpPr>
          <p:cNvPr id="2" name="テキスト ボックス 1">
            <a:extLst>
              <a:ext uri="{FF2B5EF4-FFF2-40B4-BE49-F238E27FC236}">
                <a16:creationId xmlns:a16="http://schemas.microsoft.com/office/drawing/2014/main" id="{8BE7C4A5-C4E9-AD82-27D4-308ADE20A919}"/>
              </a:ext>
            </a:extLst>
          </p:cNvPr>
          <p:cNvSpPr txBox="1"/>
          <p:nvPr/>
        </p:nvSpPr>
        <p:spPr>
          <a:xfrm>
            <a:off x="483356" y="153670"/>
            <a:ext cx="11187944" cy="430887"/>
          </a:xfrm>
          <a:prstGeom prst="rect">
            <a:avLst/>
          </a:prstGeom>
        </p:spPr>
        <p:txBody>
          <a:bodyPr wrap="square" lIns="0" tIns="0" rIns="0" bIns="0" rtlCol="0" anchor="ctr" anchorCtr="0">
            <a:spAutoFit/>
          </a:bodyPr>
          <a:lstStyle/>
          <a:p>
            <a:r>
              <a:rPr lang="en-US" altLang="ja-JP" sz="2800" b="1" dirty="0">
                <a:solidFill>
                  <a:schemeClr val="bg1"/>
                </a:solidFill>
                <a:latin typeface="メイリオ" panose="020B0604030504040204" pitchFamily="50" charset="-128"/>
                <a:ea typeface="メイリオ" panose="020B0604030504040204" pitchFamily="50" charset="-128"/>
              </a:rPr>
              <a:t>Track Layout</a:t>
            </a:r>
          </a:p>
        </p:txBody>
      </p:sp>
      <p:sp>
        <p:nvSpPr>
          <p:cNvPr id="22" name="正方形/長方形 21">
            <a:extLst>
              <a:ext uri="{FF2B5EF4-FFF2-40B4-BE49-F238E27FC236}">
                <a16:creationId xmlns:a16="http://schemas.microsoft.com/office/drawing/2014/main" id="{5E217D30-ED7F-2092-D8C6-D81734EBC7D1}"/>
              </a:ext>
            </a:extLst>
          </p:cNvPr>
          <p:cNvSpPr/>
          <p:nvPr/>
        </p:nvSpPr>
        <p:spPr>
          <a:xfrm>
            <a:off x="1008452" y="961461"/>
            <a:ext cx="10175096" cy="1497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30000"/>
              </a:lnSpc>
            </a:pPr>
            <a:r>
              <a:rPr lang="en-US" altLang="ja-JP" sz="2400" dirty="0">
                <a:solidFill>
                  <a:schemeClr val="tx1"/>
                </a:solidFill>
                <a:latin typeface="Meiryo"/>
                <a:ea typeface="Meiryo"/>
              </a:rPr>
              <a:t>The current plan is a layout starting in the </a:t>
            </a:r>
            <a:r>
              <a:rPr lang="en-US" altLang="ja-JP" sz="2400" b="1" dirty="0">
                <a:solidFill>
                  <a:schemeClr val="tx1"/>
                </a:solidFill>
                <a:latin typeface="Meiryo"/>
                <a:ea typeface="Meiryo"/>
              </a:rPr>
              <a:t>Lion Turtle Islands</a:t>
            </a:r>
            <a:r>
              <a:rPr lang="en-US" altLang="ja-JP" sz="2400" dirty="0">
                <a:solidFill>
                  <a:schemeClr val="tx1"/>
                </a:solidFill>
                <a:latin typeface="Meiryo"/>
                <a:ea typeface="Meiryo"/>
              </a:rPr>
              <a:t>, then warping to the </a:t>
            </a:r>
            <a:r>
              <a:rPr lang="en-US" altLang="ja-JP" sz="2400" b="1" dirty="0">
                <a:solidFill>
                  <a:schemeClr val="tx1"/>
                </a:solidFill>
                <a:latin typeface="Meiryo"/>
                <a:ea typeface="Meiryo"/>
              </a:rPr>
              <a:t>Southern Air Temple</a:t>
            </a:r>
            <a:r>
              <a:rPr lang="en-US" altLang="ja-JP" sz="2400" dirty="0">
                <a:solidFill>
                  <a:schemeClr val="tx1"/>
                </a:solidFill>
                <a:latin typeface="Meiryo"/>
                <a:ea typeface="Meiryo"/>
              </a:rPr>
              <a:t>, then warping back to the starting area.</a:t>
            </a:r>
          </a:p>
        </p:txBody>
      </p:sp>
      <p:grpSp>
        <p:nvGrpSpPr>
          <p:cNvPr id="33" name="グループ化 32">
            <a:extLst>
              <a:ext uri="{FF2B5EF4-FFF2-40B4-BE49-F238E27FC236}">
                <a16:creationId xmlns:a16="http://schemas.microsoft.com/office/drawing/2014/main" id="{E7B80481-4EA5-BFA6-25A5-9283FBD081A7}"/>
              </a:ext>
            </a:extLst>
          </p:cNvPr>
          <p:cNvGrpSpPr/>
          <p:nvPr/>
        </p:nvGrpSpPr>
        <p:grpSpPr>
          <a:xfrm>
            <a:off x="1635067" y="2692163"/>
            <a:ext cx="8921865" cy="3102935"/>
            <a:chOff x="1682760" y="2692163"/>
            <a:chExt cx="8921865" cy="3102935"/>
          </a:xfrm>
        </p:grpSpPr>
        <p:pic>
          <p:nvPicPr>
            <p:cNvPr id="5" name="図 4">
              <a:extLst>
                <a:ext uri="{FF2B5EF4-FFF2-40B4-BE49-F238E27FC236}">
                  <a16:creationId xmlns:a16="http://schemas.microsoft.com/office/drawing/2014/main" id="{31E62DFB-4D92-BCA8-3049-2ED061E3650C}"/>
                </a:ext>
              </a:extLst>
            </p:cNvPr>
            <p:cNvPicPr>
              <a:picLocks noChangeAspect="1"/>
            </p:cNvPicPr>
            <p:nvPr/>
          </p:nvPicPr>
          <p:blipFill rotWithShape="1">
            <a:blip r:embed="rId2"/>
            <a:srcRect l="16218" r="11634"/>
            <a:stretch/>
          </p:blipFill>
          <p:spPr>
            <a:xfrm rot="16200000">
              <a:off x="1628302" y="2746621"/>
              <a:ext cx="3102935" cy="2994019"/>
            </a:xfrm>
            <a:prstGeom prst="rect">
              <a:avLst/>
            </a:prstGeom>
          </p:spPr>
        </p:pic>
        <p:sp>
          <p:nvSpPr>
            <p:cNvPr id="19" name="フリーフォーム: 図形 18">
              <a:extLst>
                <a:ext uri="{FF2B5EF4-FFF2-40B4-BE49-F238E27FC236}">
                  <a16:creationId xmlns:a16="http://schemas.microsoft.com/office/drawing/2014/main" id="{387D81FE-C563-3877-1E49-DBA67D6AF123}"/>
                </a:ext>
              </a:extLst>
            </p:cNvPr>
            <p:cNvSpPr/>
            <p:nvPr/>
          </p:nvSpPr>
          <p:spPr>
            <a:xfrm rot="16200000">
              <a:off x="1755506" y="4080244"/>
              <a:ext cx="2337342" cy="828675"/>
            </a:xfrm>
            <a:custGeom>
              <a:avLst/>
              <a:gdLst>
                <a:gd name="connsiteX0" fmla="*/ 0 w 2286000"/>
                <a:gd name="connsiteY0" fmla="*/ 828675 h 828675"/>
                <a:gd name="connsiteX1" fmla="*/ 428625 w 2286000"/>
                <a:gd name="connsiteY1" fmla="*/ 485775 h 828675"/>
                <a:gd name="connsiteX2" fmla="*/ 962025 w 2286000"/>
                <a:gd name="connsiteY2" fmla="*/ 561975 h 828675"/>
                <a:gd name="connsiteX3" fmla="*/ 1409700 w 2286000"/>
                <a:gd name="connsiteY3" fmla="*/ 400050 h 828675"/>
                <a:gd name="connsiteX4" fmla="*/ 1876425 w 2286000"/>
                <a:gd name="connsiteY4" fmla="*/ 0 h 828675"/>
                <a:gd name="connsiteX5" fmla="*/ 2266950 w 2286000"/>
                <a:gd name="connsiteY5" fmla="*/ 28575 h 828675"/>
                <a:gd name="connsiteX6" fmla="*/ 2286000 w 2286000"/>
                <a:gd name="connsiteY6" fmla="*/ 266700 h 828675"/>
                <a:gd name="connsiteX7" fmla="*/ 2066925 w 2286000"/>
                <a:gd name="connsiteY7" fmla="*/ 361950 h 828675"/>
                <a:gd name="connsiteX0" fmla="*/ 0 w 2286000"/>
                <a:gd name="connsiteY0" fmla="*/ 828675 h 828675"/>
                <a:gd name="connsiteX1" fmla="*/ 428625 w 2286000"/>
                <a:gd name="connsiteY1" fmla="*/ 485775 h 828675"/>
                <a:gd name="connsiteX2" fmla="*/ 962025 w 2286000"/>
                <a:gd name="connsiteY2" fmla="*/ 561975 h 828675"/>
                <a:gd name="connsiteX3" fmla="*/ 1409700 w 2286000"/>
                <a:gd name="connsiteY3" fmla="*/ 400050 h 828675"/>
                <a:gd name="connsiteX4" fmla="*/ 1876425 w 2286000"/>
                <a:gd name="connsiteY4" fmla="*/ 0 h 828675"/>
                <a:gd name="connsiteX5" fmla="*/ 2266950 w 2286000"/>
                <a:gd name="connsiteY5" fmla="*/ 28575 h 828675"/>
                <a:gd name="connsiteX6" fmla="*/ 2286000 w 2286000"/>
                <a:gd name="connsiteY6" fmla="*/ 266700 h 828675"/>
                <a:gd name="connsiteX7" fmla="*/ 2066925 w 2286000"/>
                <a:gd name="connsiteY7" fmla="*/ 361950 h 828675"/>
                <a:gd name="connsiteX0" fmla="*/ 0 w 2286000"/>
                <a:gd name="connsiteY0" fmla="*/ 828675 h 828675"/>
                <a:gd name="connsiteX1" fmla="*/ 428625 w 2286000"/>
                <a:gd name="connsiteY1" fmla="*/ 485775 h 828675"/>
                <a:gd name="connsiteX2" fmla="*/ 962025 w 2286000"/>
                <a:gd name="connsiteY2" fmla="*/ 561975 h 828675"/>
                <a:gd name="connsiteX3" fmla="*/ 1409700 w 2286000"/>
                <a:gd name="connsiteY3" fmla="*/ 400050 h 828675"/>
                <a:gd name="connsiteX4" fmla="*/ 1876425 w 2286000"/>
                <a:gd name="connsiteY4" fmla="*/ 0 h 828675"/>
                <a:gd name="connsiteX5" fmla="*/ 2266950 w 2286000"/>
                <a:gd name="connsiteY5" fmla="*/ 28575 h 828675"/>
                <a:gd name="connsiteX6" fmla="*/ 2286000 w 2286000"/>
                <a:gd name="connsiteY6" fmla="*/ 266700 h 828675"/>
                <a:gd name="connsiteX7" fmla="*/ 2066925 w 2286000"/>
                <a:gd name="connsiteY7" fmla="*/ 361950 h 828675"/>
                <a:gd name="connsiteX0" fmla="*/ 0 w 2286000"/>
                <a:gd name="connsiteY0" fmla="*/ 828675 h 828675"/>
                <a:gd name="connsiteX1" fmla="*/ 457197 w 2286000"/>
                <a:gd name="connsiteY1" fmla="*/ 514353 h 828675"/>
                <a:gd name="connsiteX2" fmla="*/ 962025 w 2286000"/>
                <a:gd name="connsiteY2" fmla="*/ 561975 h 828675"/>
                <a:gd name="connsiteX3" fmla="*/ 1409700 w 2286000"/>
                <a:gd name="connsiteY3" fmla="*/ 400050 h 828675"/>
                <a:gd name="connsiteX4" fmla="*/ 1876425 w 2286000"/>
                <a:gd name="connsiteY4" fmla="*/ 0 h 828675"/>
                <a:gd name="connsiteX5" fmla="*/ 2266950 w 2286000"/>
                <a:gd name="connsiteY5" fmla="*/ 28575 h 828675"/>
                <a:gd name="connsiteX6" fmla="*/ 2286000 w 2286000"/>
                <a:gd name="connsiteY6" fmla="*/ 266700 h 828675"/>
                <a:gd name="connsiteX7" fmla="*/ 2066925 w 2286000"/>
                <a:gd name="connsiteY7" fmla="*/ 361950 h 828675"/>
                <a:gd name="connsiteX0" fmla="*/ 0 w 2311765"/>
                <a:gd name="connsiteY0" fmla="*/ 828675 h 828675"/>
                <a:gd name="connsiteX1" fmla="*/ 457197 w 2311765"/>
                <a:gd name="connsiteY1" fmla="*/ 514353 h 828675"/>
                <a:gd name="connsiteX2" fmla="*/ 962025 w 2311765"/>
                <a:gd name="connsiteY2" fmla="*/ 561975 h 828675"/>
                <a:gd name="connsiteX3" fmla="*/ 1409700 w 2311765"/>
                <a:gd name="connsiteY3" fmla="*/ 400050 h 828675"/>
                <a:gd name="connsiteX4" fmla="*/ 1876425 w 2311765"/>
                <a:gd name="connsiteY4" fmla="*/ 0 h 828675"/>
                <a:gd name="connsiteX5" fmla="*/ 2266950 w 2311765"/>
                <a:gd name="connsiteY5" fmla="*/ 28575 h 828675"/>
                <a:gd name="connsiteX6" fmla="*/ 2286000 w 2311765"/>
                <a:gd name="connsiteY6" fmla="*/ 266700 h 828675"/>
                <a:gd name="connsiteX7" fmla="*/ 2066925 w 2311765"/>
                <a:gd name="connsiteY7" fmla="*/ 361950 h 828675"/>
                <a:gd name="connsiteX0" fmla="*/ 0 w 2337342"/>
                <a:gd name="connsiteY0" fmla="*/ 828675 h 828675"/>
                <a:gd name="connsiteX1" fmla="*/ 457197 w 2337342"/>
                <a:gd name="connsiteY1" fmla="*/ 514353 h 828675"/>
                <a:gd name="connsiteX2" fmla="*/ 962025 w 2337342"/>
                <a:gd name="connsiteY2" fmla="*/ 561975 h 828675"/>
                <a:gd name="connsiteX3" fmla="*/ 1409700 w 2337342"/>
                <a:gd name="connsiteY3" fmla="*/ 400050 h 828675"/>
                <a:gd name="connsiteX4" fmla="*/ 1876425 w 2337342"/>
                <a:gd name="connsiteY4" fmla="*/ 0 h 828675"/>
                <a:gd name="connsiteX5" fmla="*/ 2266950 w 2337342"/>
                <a:gd name="connsiteY5" fmla="*/ 28575 h 828675"/>
                <a:gd name="connsiteX6" fmla="*/ 2286000 w 2337342"/>
                <a:gd name="connsiteY6" fmla="*/ 266700 h 828675"/>
                <a:gd name="connsiteX7" fmla="*/ 2066925 w 2337342"/>
                <a:gd name="connsiteY7" fmla="*/ 36195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7342" h="828675">
                  <a:moveTo>
                    <a:pt x="0" y="828675"/>
                  </a:moveTo>
                  <a:cubicBezTo>
                    <a:pt x="142875" y="714375"/>
                    <a:pt x="285744" y="485781"/>
                    <a:pt x="457197" y="514353"/>
                  </a:cubicBezTo>
                  <a:lnTo>
                    <a:pt x="962025" y="561975"/>
                  </a:lnTo>
                  <a:cubicBezTo>
                    <a:pt x="1139822" y="584203"/>
                    <a:pt x="1260475" y="454025"/>
                    <a:pt x="1409700" y="400050"/>
                  </a:cubicBezTo>
                  <a:lnTo>
                    <a:pt x="1876425" y="0"/>
                  </a:lnTo>
                  <a:lnTo>
                    <a:pt x="2266950" y="28575"/>
                  </a:lnTo>
                  <a:cubicBezTo>
                    <a:pt x="2359022" y="127000"/>
                    <a:pt x="2355850" y="225425"/>
                    <a:pt x="2286000" y="266700"/>
                  </a:cubicBezTo>
                  <a:lnTo>
                    <a:pt x="2066925" y="361950"/>
                  </a:lnTo>
                </a:path>
              </a:pathLst>
            </a:custGeom>
            <a:noFill/>
            <a:ln w="60325">
              <a:solidFill>
                <a:srgbClr val="C00000"/>
              </a:solidFill>
              <a:tailEnd type="triangle"/>
            </a:ln>
            <a:effectLst>
              <a:glow rad="127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95CDB14-D0EA-1063-D479-9DF2B3321BD3}"/>
                </a:ext>
              </a:extLst>
            </p:cNvPr>
            <p:cNvPicPr>
              <a:picLocks noChangeAspect="1"/>
            </p:cNvPicPr>
            <p:nvPr/>
          </p:nvPicPr>
          <p:blipFill>
            <a:blip r:embed="rId3"/>
            <a:stretch>
              <a:fillRect/>
            </a:stretch>
          </p:blipFill>
          <p:spPr>
            <a:xfrm>
              <a:off x="4970718" y="2746620"/>
              <a:ext cx="5633907" cy="2994019"/>
            </a:xfrm>
            <a:prstGeom prst="rect">
              <a:avLst/>
            </a:prstGeom>
          </p:spPr>
        </p:pic>
        <p:sp>
          <p:nvSpPr>
            <p:cNvPr id="24" name="フリーフォーム: 図形 23">
              <a:extLst>
                <a:ext uri="{FF2B5EF4-FFF2-40B4-BE49-F238E27FC236}">
                  <a16:creationId xmlns:a16="http://schemas.microsoft.com/office/drawing/2014/main" id="{6B16951A-B560-BFD5-0446-1FD6782EDF4E}"/>
                </a:ext>
              </a:extLst>
            </p:cNvPr>
            <p:cNvSpPr/>
            <p:nvPr/>
          </p:nvSpPr>
          <p:spPr>
            <a:xfrm>
              <a:off x="5543550" y="4430309"/>
              <a:ext cx="2943225" cy="409575"/>
            </a:xfrm>
            <a:custGeom>
              <a:avLst/>
              <a:gdLst>
                <a:gd name="connsiteX0" fmla="*/ 0 w 2943225"/>
                <a:gd name="connsiteY0" fmla="*/ 228600 h 304800"/>
                <a:gd name="connsiteX1" fmla="*/ 2095500 w 2943225"/>
                <a:gd name="connsiteY1" fmla="*/ 304800 h 304800"/>
                <a:gd name="connsiteX2" fmla="*/ 2514600 w 2943225"/>
                <a:gd name="connsiteY2" fmla="*/ 304800 h 304800"/>
                <a:gd name="connsiteX3" fmla="*/ 2171700 w 2943225"/>
                <a:gd name="connsiteY3" fmla="*/ 114300 h 304800"/>
                <a:gd name="connsiteX4" fmla="*/ 2667000 w 2943225"/>
                <a:gd name="connsiteY4" fmla="*/ 142875 h 304800"/>
                <a:gd name="connsiteX5" fmla="*/ 2943225 w 2943225"/>
                <a:gd name="connsiteY5" fmla="*/ 0 h 304800"/>
                <a:gd name="connsiteX0" fmla="*/ 0 w 2943225"/>
                <a:gd name="connsiteY0" fmla="*/ 228600 h 381000"/>
                <a:gd name="connsiteX1" fmla="*/ 2095500 w 2943225"/>
                <a:gd name="connsiteY1" fmla="*/ 304800 h 381000"/>
                <a:gd name="connsiteX2" fmla="*/ 2514600 w 2943225"/>
                <a:gd name="connsiteY2" fmla="*/ 304800 h 381000"/>
                <a:gd name="connsiteX3" fmla="*/ 2171700 w 2943225"/>
                <a:gd name="connsiteY3" fmla="*/ 114300 h 381000"/>
                <a:gd name="connsiteX4" fmla="*/ 2667000 w 2943225"/>
                <a:gd name="connsiteY4" fmla="*/ 142875 h 381000"/>
                <a:gd name="connsiteX5" fmla="*/ 2943225 w 2943225"/>
                <a:gd name="connsiteY5" fmla="*/ 0 h 381000"/>
                <a:gd name="connsiteX0" fmla="*/ 0 w 2943225"/>
                <a:gd name="connsiteY0" fmla="*/ 228600 h 381000"/>
                <a:gd name="connsiteX1" fmla="*/ 2095500 w 2943225"/>
                <a:gd name="connsiteY1" fmla="*/ 304800 h 381000"/>
                <a:gd name="connsiteX2" fmla="*/ 2514600 w 2943225"/>
                <a:gd name="connsiteY2" fmla="*/ 304800 h 381000"/>
                <a:gd name="connsiteX3" fmla="*/ 2171700 w 2943225"/>
                <a:gd name="connsiteY3" fmla="*/ 114300 h 381000"/>
                <a:gd name="connsiteX4" fmla="*/ 2667000 w 2943225"/>
                <a:gd name="connsiteY4" fmla="*/ 142875 h 381000"/>
                <a:gd name="connsiteX5" fmla="*/ 2943225 w 2943225"/>
                <a:gd name="connsiteY5" fmla="*/ 0 h 381000"/>
                <a:gd name="connsiteX0" fmla="*/ 0 w 2943225"/>
                <a:gd name="connsiteY0" fmla="*/ 228600 h 381000"/>
                <a:gd name="connsiteX1" fmla="*/ 2095500 w 2943225"/>
                <a:gd name="connsiteY1" fmla="*/ 304800 h 381000"/>
                <a:gd name="connsiteX2" fmla="*/ 2514600 w 2943225"/>
                <a:gd name="connsiteY2" fmla="*/ 304800 h 381000"/>
                <a:gd name="connsiteX3" fmla="*/ 2171700 w 2943225"/>
                <a:gd name="connsiteY3" fmla="*/ 114300 h 381000"/>
                <a:gd name="connsiteX4" fmla="*/ 2667000 w 2943225"/>
                <a:gd name="connsiteY4" fmla="*/ 142875 h 381000"/>
                <a:gd name="connsiteX5" fmla="*/ 2943225 w 2943225"/>
                <a:gd name="connsiteY5" fmla="*/ 0 h 381000"/>
                <a:gd name="connsiteX0" fmla="*/ 0 w 2943225"/>
                <a:gd name="connsiteY0" fmla="*/ 228600 h 381000"/>
                <a:gd name="connsiteX1" fmla="*/ 2095500 w 2943225"/>
                <a:gd name="connsiteY1" fmla="*/ 304800 h 381000"/>
                <a:gd name="connsiteX2" fmla="*/ 2514600 w 2943225"/>
                <a:gd name="connsiteY2" fmla="*/ 304800 h 381000"/>
                <a:gd name="connsiteX3" fmla="*/ 2171700 w 2943225"/>
                <a:gd name="connsiteY3" fmla="*/ 114300 h 381000"/>
                <a:gd name="connsiteX4" fmla="*/ 2667000 w 2943225"/>
                <a:gd name="connsiteY4" fmla="*/ 142875 h 381000"/>
                <a:gd name="connsiteX5" fmla="*/ 2943225 w 2943225"/>
                <a:gd name="connsiteY5" fmla="*/ 0 h 381000"/>
                <a:gd name="connsiteX0" fmla="*/ 0 w 2943225"/>
                <a:gd name="connsiteY0" fmla="*/ 257175 h 409575"/>
                <a:gd name="connsiteX1" fmla="*/ 2095500 w 2943225"/>
                <a:gd name="connsiteY1" fmla="*/ 333375 h 409575"/>
                <a:gd name="connsiteX2" fmla="*/ 2514600 w 2943225"/>
                <a:gd name="connsiteY2" fmla="*/ 333375 h 409575"/>
                <a:gd name="connsiteX3" fmla="*/ 2171700 w 2943225"/>
                <a:gd name="connsiteY3" fmla="*/ 142875 h 409575"/>
                <a:gd name="connsiteX4" fmla="*/ 2667000 w 2943225"/>
                <a:gd name="connsiteY4" fmla="*/ 171450 h 409575"/>
                <a:gd name="connsiteX5" fmla="*/ 2943225 w 2943225"/>
                <a:gd name="connsiteY5"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3225" h="409575">
                  <a:moveTo>
                    <a:pt x="0" y="257175"/>
                  </a:moveTo>
                  <a:lnTo>
                    <a:pt x="2095500" y="333375"/>
                  </a:lnTo>
                  <a:cubicBezTo>
                    <a:pt x="2235200" y="333375"/>
                    <a:pt x="2508250" y="504825"/>
                    <a:pt x="2514600" y="333375"/>
                  </a:cubicBezTo>
                  <a:cubicBezTo>
                    <a:pt x="2571750" y="250825"/>
                    <a:pt x="2105025" y="273050"/>
                    <a:pt x="2171700" y="142875"/>
                  </a:cubicBezTo>
                  <a:cubicBezTo>
                    <a:pt x="2289175" y="-19050"/>
                    <a:pt x="2501900" y="161925"/>
                    <a:pt x="2667000" y="171450"/>
                  </a:cubicBezTo>
                  <a:lnTo>
                    <a:pt x="2943225" y="0"/>
                  </a:lnTo>
                </a:path>
              </a:pathLst>
            </a:custGeom>
            <a:noFill/>
            <a:ln w="76200">
              <a:solidFill>
                <a:srgbClr val="C00000"/>
              </a:solidFill>
              <a:tailEnd type="triangle"/>
            </a:ln>
            <a:effectLst>
              <a:glow rad="127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コネクタ: カギ線 25">
              <a:extLst>
                <a:ext uri="{FF2B5EF4-FFF2-40B4-BE49-F238E27FC236}">
                  <a16:creationId xmlns:a16="http://schemas.microsoft.com/office/drawing/2014/main" id="{68A6C1DB-9949-2B6B-EB14-754D2FC9ACEE}"/>
                </a:ext>
              </a:extLst>
            </p:cNvPr>
            <p:cNvCxnSpPr>
              <a:cxnSpLocks/>
              <a:stCxn id="19" idx="7"/>
            </p:cNvCxnSpPr>
            <p:nvPr/>
          </p:nvCxnSpPr>
          <p:spPr>
            <a:xfrm rot="16200000" flipH="1">
              <a:off x="3622875" y="2845241"/>
              <a:ext cx="1129899" cy="2632072"/>
            </a:xfrm>
            <a:prstGeom prst="bentConnector4">
              <a:avLst>
                <a:gd name="adj1" fmla="val 21918"/>
                <a:gd name="adj2" fmla="val 73196"/>
              </a:avLst>
            </a:prstGeom>
            <a:ln w="22225">
              <a:solidFill>
                <a:schemeClr val="tx1"/>
              </a:solidFill>
              <a:prstDash val="sysDash"/>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cxnSp>
          <p:nvCxnSpPr>
            <p:cNvPr id="30" name="コネクタ: カギ線 29">
              <a:extLst>
                <a:ext uri="{FF2B5EF4-FFF2-40B4-BE49-F238E27FC236}">
                  <a16:creationId xmlns:a16="http://schemas.microsoft.com/office/drawing/2014/main" id="{E41927C7-97A5-316B-FBD7-BF328B202594}"/>
                </a:ext>
              </a:extLst>
            </p:cNvPr>
            <p:cNvCxnSpPr>
              <a:cxnSpLocks/>
              <a:stCxn id="24" idx="5"/>
            </p:cNvCxnSpPr>
            <p:nvPr/>
          </p:nvCxnSpPr>
          <p:spPr>
            <a:xfrm flipH="1">
              <a:off x="3378204" y="4430309"/>
              <a:ext cx="5108571" cy="1232944"/>
            </a:xfrm>
            <a:prstGeom prst="bentConnector3">
              <a:avLst>
                <a:gd name="adj1" fmla="val -4475"/>
              </a:avLst>
            </a:prstGeom>
            <a:ln w="22225">
              <a:solidFill>
                <a:schemeClr val="tx1"/>
              </a:solidFill>
              <a:prstDash val="sysDash"/>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grpSp>
      <p:sp>
        <p:nvSpPr>
          <p:cNvPr id="34" name="正方形/長方形 33">
            <a:extLst>
              <a:ext uri="{FF2B5EF4-FFF2-40B4-BE49-F238E27FC236}">
                <a16:creationId xmlns:a16="http://schemas.microsoft.com/office/drawing/2014/main" id="{92A82924-5D30-7C9A-E3EC-7D0C26E59028}"/>
              </a:ext>
            </a:extLst>
          </p:cNvPr>
          <p:cNvSpPr/>
          <p:nvPr/>
        </p:nvSpPr>
        <p:spPr>
          <a:xfrm>
            <a:off x="8895647" y="5408771"/>
            <a:ext cx="2994021" cy="6637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latin typeface="メイリオ" panose="020B0604030504040204" pitchFamily="50" charset="-128"/>
                <a:ea typeface="メイリオ" panose="020B0604030504040204" pitchFamily="50" charset="-128"/>
              </a:rPr>
              <a:t>For reference only; we will adjust fine details at a later date.</a:t>
            </a:r>
            <a:endParaRPr kumimoji="1" lang="ja-JP" altLang="en-US" sz="1200" dirty="0">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26ACA585-FAFC-A8E6-1C44-86BC1F65CEFA}"/>
              </a:ext>
            </a:extLst>
          </p:cNvPr>
          <p:cNvSpPr/>
          <p:nvPr/>
        </p:nvSpPr>
        <p:spPr>
          <a:xfrm>
            <a:off x="2783365" y="4583352"/>
            <a:ext cx="506416" cy="125652"/>
          </a:xfrm>
          <a:prstGeom prst="rect">
            <a:avLst/>
          </a:prstGeom>
          <a:pattFill prst="lgCheck">
            <a:fgClr>
              <a:schemeClr val="bg1"/>
            </a:fgClr>
            <a:bgClr>
              <a:schemeClr val="tx1"/>
            </a:bgClr>
          </a:pattFill>
          <a:effectLst>
            <a:glow rad="50800">
              <a:srgbClr val="FFC0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202335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5d125dc-c8a8-4523-85fe-57e90ab9a912" xsi:nil="true"/>
    <lcf76f155ced4ddcb4097134ff3c332f xmlns="3c7c566a-631c-4b49-a716-542cbbbb83d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CAC52A9D980D34181B63663C6D28A6E" ma:contentTypeVersion="16" ma:contentTypeDescription="新しいドキュメントを作成します。" ma:contentTypeScope="" ma:versionID="c7c3a86bd64c0d95455c86a9199af331">
  <xsd:schema xmlns:xsd="http://www.w3.org/2001/XMLSchema" xmlns:xs="http://www.w3.org/2001/XMLSchema" xmlns:p="http://schemas.microsoft.com/office/2006/metadata/properties" xmlns:ns2="3c7c566a-631c-4b49-a716-542cbbbb83d3" xmlns:ns3="15d125dc-c8a8-4523-85fe-57e90ab9a912" targetNamespace="http://schemas.microsoft.com/office/2006/metadata/properties" ma:root="true" ma:fieldsID="2684e6079fa106025d239cf5f221c78c" ns2:_="" ns3:_="">
    <xsd:import namespace="3c7c566a-631c-4b49-a716-542cbbbb83d3"/>
    <xsd:import namespace="15d125dc-c8a8-4523-85fe-57e90ab9a9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c566a-631c-4b49-a716-542cbbbb83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3e3ecb39-345f-4c70-9a4b-6d4baf39b6df"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d125dc-c8a8-4523-85fe-57e90ab9a912"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1304999a-83ea-48c5-b817-d42d2dc9b219}" ma:internalName="TaxCatchAll" ma:showField="CatchAllData" ma:web="15d125dc-c8a8-4523-85fe-57e90ab9a9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E87322-3C1D-40FC-B6A6-37650C15E830}">
  <ds:schemaRefs>
    <ds:schemaRef ds:uri="15d125dc-c8a8-4523-85fe-57e90ab9a912"/>
    <ds:schemaRef ds:uri="3c7c566a-631c-4b49-a716-542cbbbb83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6D491E-A12F-4B31-ACEC-E7FD4198EEB5}">
  <ds:schemaRefs>
    <ds:schemaRef ds:uri="15d125dc-c8a8-4523-85fe-57e90ab9a912"/>
    <ds:schemaRef ds:uri="3c7c566a-631c-4b49-a716-542cbbbb83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9691A5-6B75-4CF0-8AE8-FFF8E182DE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1067</TotalTime>
  <Words>1284</Words>
  <Application>Microsoft Office PowerPoint</Application>
  <PresentationFormat>ワイド画面</PresentationFormat>
  <Paragraphs>139</Paragraphs>
  <Slides>21</Slides>
  <Notes>5</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Meiryo UI</vt:lpstr>
      <vt:lpstr>メイリオ</vt:lpstr>
      <vt:lpstr>メイリオ</vt:lpstr>
      <vt:lpstr>游ゴシック</vt:lpstr>
      <vt:lpstr>游ゴシック Light</vt:lpstr>
      <vt:lpstr>Arial</vt:lpstr>
      <vt:lpstr>Calibri</vt:lpstr>
      <vt:lpstr>Wingdings</vt:lpstr>
      <vt:lpstr>Office テーマ</vt:lpstr>
      <vt:lpstr>PowerPoint プレゼンテーション</vt:lpstr>
      <vt:lpstr>PowerPoint プレゼンテーション</vt:lpstr>
      <vt:lpstr>Structure and Gameplay of Track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Regarding Art</vt:lpstr>
      <vt:lpstr>PowerPoint プレゼンテーション</vt:lpstr>
      <vt:lpstr>PowerPoint プレゼンテーション</vt:lpstr>
      <vt:lpstr>PowerPoint プレゼンテーション</vt:lpstr>
      <vt:lpstr>PowerPoint プレゼンテーション</vt:lpstr>
      <vt:lpstr>Appendix</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Union Zero ROM報告</dc:title>
  <dc:creator>Park Soyoo</dc:creator>
  <cp:lastModifiedBy>Ikari Jasmine</cp:lastModifiedBy>
  <cp:revision>81</cp:revision>
  <dcterms:created xsi:type="dcterms:W3CDTF">2022-04-13T07:50:17Z</dcterms:created>
  <dcterms:modified xsi:type="dcterms:W3CDTF">2024-11-05T00:52:35Z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0x010100CCAC52A9D980D34181B63663C6D28A6E</vt:lpwstr>
  </property>
  <property fmtid="{D5CDD505-2E9C-101B-9397-08002B2CF9AE}" pid="3" name="MediaServiceImageTags">
    <vt:lpwstr/>
  </property>
</Properties>
</file>