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10"/>
  </p:notesMasterIdLst>
  <p:handoutMasterIdLst>
    <p:handoutMasterId r:id="rId11"/>
  </p:handoutMasterIdLst>
  <p:sldIdLst>
    <p:sldId id="2437" r:id="rId5"/>
    <p:sldId id="2439" r:id="rId6"/>
    <p:sldId id="2441" r:id="rId7"/>
    <p:sldId id="2440" r:id="rId8"/>
    <p:sldId id="2442" r:id="rId9"/>
  </p:sldIdLst>
  <p:sldSz cx="12192000" cy="6858000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0D4D5C5-DB0A-40E9-BE79-B396BD5E9CFD}">
          <p14:sldIdLst>
            <p14:sldId id="2437"/>
            <p14:sldId id="2439"/>
            <p14:sldId id="2441"/>
            <p14:sldId id="2440"/>
            <p14:sldId id="24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EDFEF"/>
    <a:srgbClr val="FF5050"/>
    <a:srgbClr val="B3A2C7"/>
    <a:srgbClr val="CCFF99"/>
    <a:srgbClr val="CCFFFF"/>
    <a:srgbClr val="FFCCFF"/>
    <a:srgbClr val="FFFFFF"/>
    <a:srgbClr val="FFCC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7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5E0A1E7-614A-4B22-8777-F378A066B0A8}" type="datetimeFigureOut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F3CD8D2-5F20-4E66-B7CC-0C844788AA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990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DB8C7154-6246-4A33-9399-E87A6AF612A5}" type="datetimeFigureOut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919DDD0-9967-4064-8209-E70F0B269EB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7360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254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6930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6930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306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5177"/>
            <a:ext cx="12192001" cy="577638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-9128" y="6300077"/>
            <a:ext cx="12192000" cy="566735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C084D-133E-4829-9390-1A8F182DFAB4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FE251-DAAF-433D-B783-2807DBF967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9" name="スライド番号プレースホルダー 5"/>
          <p:cNvSpPr txBox="1">
            <a:spLocks/>
          </p:cNvSpPr>
          <p:nvPr userDrawn="1"/>
        </p:nvSpPr>
        <p:spPr>
          <a:xfrm>
            <a:off x="9299872" y="6589099"/>
            <a:ext cx="2844800" cy="274340"/>
          </a:xfrm>
          <a:prstGeom prst="rect">
            <a:avLst/>
          </a:prstGeom>
        </p:spPr>
        <p:txBody>
          <a:bodyPr vert="horz" lIns="0" tIns="72000" rIns="0" bIns="0" rtlCol="0" anchor="ctr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4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>
                <a:solidFill>
                  <a:schemeClr val="tx1"/>
                </a:solidFill>
              </a:rPr>
              <a:t>P.</a:t>
            </a:r>
            <a:fld id="{EFCD4CC3-B38A-46D9-9654-D64F721CD182}" type="slidenum">
              <a:rPr lang="ja-JP" altLang="en-US" sz="1400" b="1" smtClean="0">
                <a:solidFill>
                  <a:schemeClr val="tx1"/>
                </a:solidFill>
              </a:rPr>
              <a:pPr/>
              <a:t>‹#›</a:t>
            </a:fld>
            <a:endParaRPr lang="ja-JP" altLang="en-US" sz="1400" b="1">
              <a:solidFill>
                <a:schemeClr val="tx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2000" cy="620687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0" y="-385"/>
            <a:ext cx="12192000" cy="621071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角丸四角形 14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SEGA </a:t>
            </a:r>
            <a:r>
              <a:rPr lang="ja-JP" altLang="en-US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STRICTLY  CONFIDENTIAL</a:t>
            </a:r>
            <a:endParaRPr lang="en-US" altLang="ja-JP" sz="1000"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66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803C1-6F45-459E-AC1C-20CA1112C92D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F8D58-C444-40B3-A5A6-56DE9EC7B2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054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C3A5-29D1-4BBD-BC42-166817C417EB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6362-5AB6-4237-B60D-335B0C7FC4B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957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2000" cy="62068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5177"/>
            <a:ext cx="12192001" cy="577638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0" y="-385"/>
            <a:ext cx="12192000" cy="621071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3446" y="274638"/>
            <a:ext cx="9985109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55407-2A76-4240-BE50-01991C692D33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1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6AFAB-A6E2-4D57-AEB8-647214448A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8" name="スライド番号プレースホルダー 5"/>
          <p:cNvSpPr txBox="1">
            <a:spLocks/>
          </p:cNvSpPr>
          <p:nvPr userDrawn="1"/>
        </p:nvSpPr>
        <p:spPr>
          <a:xfrm>
            <a:off x="9299872" y="6589099"/>
            <a:ext cx="2844800" cy="274340"/>
          </a:xfrm>
          <a:prstGeom prst="rect">
            <a:avLst/>
          </a:prstGeom>
        </p:spPr>
        <p:txBody>
          <a:bodyPr vert="horz" lIns="0" tIns="72000" rIns="0" bIns="0" rtlCol="0" anchor="ctr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4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/>
              <a:t>P.</a:t>
            </a:r>
            <a:fld id="{EFCD4CC3-B38A-46D9-9654-D64F721CD182}" type="slidenum">
              <a:rPr lang="ja-JP" altLang="en-US" sz="1400" b="1" smtClean="0"/>
              <a:pPr/>
              <a:t>‹#›</a:t>
            </a:fld>
            <a:endParaRPr lang="ja-JP" altLang="en-US" sz="1400" b="1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-9128" y="6300077"/>
            <a:ext cx="12192000" cy="566735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角丸四角形 19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SEGA </a:t>
            </a:r>
            <a:r>
              <a:rPr lang="ja-JP" altLang="en-US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STRICTLY  CONFIDENTIAL</a:t>
            </a:r>
            <a:endParaRPr lang="en-US" altLang="ja-JP" sz="1000"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19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4E6BB-AB34-4583-9D16-E33AAAEDE695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09A9F-0365-4F87-9C39-F6D81666EBD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788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CFEA2-7279-496E-919C-5BF94AE89C6A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3CD1-1D02-4E42-B98D-175C31CFBE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7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2C616-F725-4AFC-88A6-56C801BD8331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32D68-FD21-4534-9361-677733DB66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048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C88E-91B5-4B3E-8B7D-0602C3DF6EBA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2208A-179A-4B11-BA19-735ABE409E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897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AF903-E002-484C-8640-64CC3EB1080E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649A2-27E7-479C-976E-A9790E1EF6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229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3F39-E5D3-4B9F-B362-C68F87CAA2D4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5019-115C-42A8-9EB6-75D70861EC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289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2E67-9EC3-4093-B970-236A01074138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3388-BA2B-446D-AD59-7ECC851720C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383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2AF8AF38-09F0-4FF1-B357-57270C313017}" type="datetime1">
              <a:rPr lang="ja-JP" altLang="en-US"/>
              <a:pPr>
                <a:defRPr/>
              </a:pPr>
              <a:t>2024/11/5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80AA1261-212E-4CE1-B856-46B2280480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9" name="角丸四角形 8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</a:rPr>
              <a:t> </a:t>
            </a:r>
            <a:r>
              <a:rPr lang="en-US" altLang="ja-JP" sz="1000" b="1">
                <a:solidFill>
                  <a:srgbClr val="FF0000"/>
                </a:solidFill>
              </a:rPr>
              <a:t>SEGA </a:t>
            </a:r>
            <a:r>
              <a:rPr lang="ja-JP" altLang="en-US" sz="1000" b="1">
                <a:solidFill>
                  <a:srgbClr val="FF0000"/>
                </a:solidFill>
              </a:rPr>
              <a:t> </a:t>
            </a:r>
            <a:r>
              <a:rPr lang="en-US" altLang="ja-JP" sz="1000" b="1">
                <a:solidFill>
                  <a:srgbClr val="FF0000"/>
                </a:solidFill>
              </a:rPr>
              <a:t>STRICTLY  CONFIDENTIAL</a:t>
            </a:r>
            <a:endParaRPr lang="en-US" altLang="ja-JP" sz="100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31" r:id="rId2"/>
    <p:sldLayoutId id="2147484322" r:id="rId3"/>
    <p:sldLayoutId id="2147484323" r:id="rId4"/>
    <p:sldLayoutId id="2147484324" r:id="rId5"/>
    <p:sldLayoutId id="2147484325" r:id="rId6"/>
    <p:sldLayoutId id="2147484326" r:id="rId7"/>
    <p:sldLayoutId id="2147484327" r:id="rId8"/>
    <p:sldLayoutId id="2147484328" r:id="rId9"/>
    <p:sldLayoutId id="2147484329" r:id="rId10"/>
    <p:sldLayoutId id="21474843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images.wikia.com/entertainment/ja/images/7/7e/Sega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720" y="69007"/>
            <a:ext cx="1249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44DE8F-0392-E54F-C266-7269E6BA0A25}"/>
              </a:ext>
            </a:extLst>
          </p:cNvPr>
          <p:cNvSpPr txBox="1"/>
          <p:nvPr/>
        </p:nvSpPr>
        <p:spPr>
          <a:xfrm>
            <a:off x="5327902" y="5662448"/>
            <a:ext cx="15361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b="1" dirty="0"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SEGA C</a:t>
            </a:r>
            <a:r>
              <a:rPr lang="en-US" altLang="ja-JP" sz="2400" b="1" dirty="0"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O.</a:t>
            </a:r>
            <a:endParaRPr lang="ja-JP" altLang="en-US" sz="2400" b="1" dirty="0">
              <a:latin typeface="Segoe UI" panose="020B0502040204020203" pitchFamily="34" charset="0"/>
              <a:ea typeface="HGP創英角ｺﾞｼｯｸUB" panose="020B0900000000000000" pitchFamily="50" charset="-128"/>
              <a:cs typeface="Segoe UI" panose="020B0502040204020203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156C94-7B92-3954-901C-F9C14E0C91B1}"/>
              </a:ext>
            </a:extLst>
          </p:cNvPr>
          <p:cNvSpPr txBox="1"/>
          <p:nvPr/>
        </p:nvSpPr>
        <p:spPr>
          <a:xfrm>
            <a:off x="263352" y="908720"/>
            <a:ext cx="285571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ja-JP" altLang="en-US" sz="2400" b="1"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 </a:t>
            </a:r>
            <a:r>
              <a:rPr lang="en-US" altLang="ja-JP" sz="2400" b="1"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Dear Nickelodeon</a:t>
            </a:r>
            <a:endParaRPr lang="ja-JP" altLang="en-US" sz="2400" b="1">
              <a:latin typeface="Segoe UI" panose="020B0502040204020203" pitchFamily="34" charset="0"/>
              <a:ea typeface="HGP創英角ｺﾞｼｯｸUB" panose="020B0900000000000000" pitchFamily="50" charset="-128"/>
              <a:cs typeface="Segoe UI" panose="020B0502040204020203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13FCF9-47F4-6597-5119-C1D2A20A5E44}"/>
              </a:ext>
            </a:extLst>
          </p:cNvPr>
          <p:cNvSpPr txBox="1"/>
          <p:nvPr/>
        </p:nvSpPr>
        <p:spPr>
          <a:xfrm>
            <a:off x="2277493" y="4091271"/>
            <a:ext cx="7637027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en-US" altLang="ja-JP" sz="4800" b="1" dirty="0">
                <a:latin typeface="Segoe UI"/>
                <a:ea typeface="ＭＳ Ｐゴシック"/>
                <a:cs typeface="Segoe UI"/>
              </a:rPr>
              <a:t>SpongeBob</a:t>
            </a:r>
            <a:r>
              <a:rPr lang="en-US" altLang="ja-JP" sz="4800" b="1" dirty="0">
                <a:latin typeface="Segoe UI"/>
                <a:ea typeface="ＭＳ Ｐゴシック"/>
                <a:cs typeface="Segoe UI"/>
              </a:rPr>
              <a:t> </a:t>
            </a:r>
            <a:r>
              <a:rPr kumimoji="1" lang="en-US" altLang="ja-JP" sz="4800" b="1" dirty="0">
                <a:latin typeface="Segoe UI"/>
                <a:ea typeface="ＭＳ Ｐゴシック"/>
                <a:cs typeface="Segoe UI"/>
              </a:rPr>
              <a:t>Collaboration</a:t>
            </a:r>
            <a:endParaRPr kumimoji="1" lang="ja-JP" altLang="en-US" sz="4800" b="1" dirty="0">
              <a:latin typeface="Segoe UI"/>
              <a:ea typeface="ＭＳ Ｐゴシック"/>
              <a:cs typeface="Segoe UI"/>
            </a:endParaRPr>
          </a:p>
        </p:txBody>
      </p:sp>
      <p:pic>
        <p:nvPicPr>
          <p:cNvPr id="9" name="Picture 6" descr="Sonic the Hedgehog - Wikipedia">
            <a:extLst>
              <a:ext uri="{FF2B5EF4-FFF2-40B4-BE49-F238E27FC236}">
                <a16:creationId xmlns:a16="http://schemas.microsoft.com/office/drawing/2014/main" id="{FB385F48-4E63-6599-785D-1460C4642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224" y="2097627"/>
            <a:ext cx="3109528" cy="12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Sonic the Hedgehog | Bohaterowie Wiki | Fandom">
            <a:extLst>
              <a:ext uri="{FF2B5EF4-FFF2-40B4-BE49-F238E27FC236}">
                <a16:creationId xmlns:a16="http://schemas.microsoft.com/office/drawing/2014/main" id="{B0E15574-360B-10C8-ADD6-5B3CDA61F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048" y="1615358"/>
            <a:ext cx="1384402" cy="216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3C2138FE-C126-AEAA-8AE2-61D34D937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81145"/>
            <a:ext cx="2235314" cy="22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SpongeBob SquarePants logo and symbol, meaning, history, PNG">
            <a:extLst>
              <a:ext uri="{FF2B5EF4-FFF2-40B4-BE49-F238E27FC236}">
                <a16:creationId xmlns:a16="http://schemas.microsoft.com/office/drawing/2014/main" id="{D112456D-79F1-780B-A05F-322C6E563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08981"/>
            <a:ext cx="3356497" cy="177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AC1814-E80F-9D79-C218-510DAE73F3F1}"/>
              </a:ext>
            </a:extLst>
          </p:cNvPr>
          <p:cNvSpPr/>
          <p:nvPr/>
        </p:nvSpPr>
        <p:spPr>
          <a:xfrm>
            <a:off x="0" y="5046419"/>
            <a:ext cx="12192000" cy="6160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highlight>
                <a:srgbClr val="FFCC66"/>
              </a:highligh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A3AA19-1B80-EDC0-4724-5F8C0759A814}"/>
              </a:ext>
            </a:extLst>
          </p:cNvPr>
          <p:cNvSpPr txBox="1"/>
          <p:nvPr/>
        </p:nvSpPr>
        <p:spPr>
          <a:xfrm>
            <a:off x="3824459" y="5137233"/>
            <a:ext cx="454310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C</a:t>
            </a:r>
            <a:r>
              <a:rPr lang="ja-JP" alt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haracter </a:t>
            </a:r>
            <a:r>
              <a:rPr lang="en-US" altLang="ja-JP" sz="24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M</a:t>
            </a:r>
            <a:r>
              <a:rPr lang="ja-JP" altLang="en-US" sz="24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odel </a:t>
            </a:r>
            <a:r>
              <a:rPr lang="en-US" altLang="ja-JP" sz="24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Supervision</a:t>
            </a:r>
            <a:endParaRPr lang="ja-JP" altLang="en-US" sz="2400" b="1" dirty="0">
              <a:solidFill>
                <a:schemeClr val="bg1"/>
              </a:solidFill>
              <a:latin typeface="Segoe UI" panose="020B0502040204020203" pitchFamily="34" charset="0"/>
              <a:ea typeface="HGP創英角ｺﾞｼｯｸUB" panose="020B0900000000000000" pitchFamily="50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59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A3B5DF2-56A4-3A89-811A-BF4A48C4D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20447"/>
              </p:ext>
            </p:extLst>
          </p:nvPr>
        </p:nvGraphicFramePr>
        <p:xfrm>
          <a:off x="251969" y="850825"/>
          <a:ext cx="11689078" cy="5272502"/>
        </p:xfrm>
        <a:graphic>
          <a:graphicData uri="http://schemas.openxmlformats.org/drawingml/2006/table">
            <a:tbl>
              <a:tblPr/>
              <a:tblGrid>
                <a:gridCol w="1103969">
                  <a:extLst>
                    <a:ext uri="{9D8B030D-6E8A-4147-A177-3AD203B41FA5}">
                      <a16:colId xmlns:a16="http://schemas.microsoft.com/office/drawing/2014/main" val="3611243335"/>
                    </a:ext>
                  </a:extLst>
                </a:gridCol>
                <a:gridCol w="4046296">
                  <a:extLst>
                    <a:ext uri="{9D8B030D-6E8A-4147-A177-3AD203B41FA5}">
                      <a16:colId xmlns:a16="http://schemas.microsoft.com/office/drawing/2014/main" val="3293702775"/>
                    </a:ext>
                  </a:extLst>
                </a:gridCol>
                <a:gridCol w="2519881">
                  <a:extLst>
                    <a:ext uri="{9D8B030D-6E8A-4147-A177-3AD203B41FA5}">
                      <a16:colId xmlns:a16="http://schemas.microsoft.com/office/drawing/2014/main" val="2979319134"/>
                    </a:ext>
                  </a:extLst>
                </a:gridCol>
                <a:gridCol w="4018932">
                  <a:extLst>
                    <a:ext uri="{9D8B030D-6E8A-4147-A177-3AD203B41FA5}">
                      <a16:colId xmlns:a16="http://schemas.microsoft.com/office/drawing/2014/main" val="1683362948"/>
                    </a:ext>
                  </a:extLst>
                </a:gridCol>
              </a:tblGrid>
              <a:tr h="409027">
                <a:tc>
                  <a:txBody>
                    <a:bodyPr/>
                    <a:lstStyle/>
                    <a:p>
                      <a:pPr algn="l" fontAlgn="ctr"/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Contents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Reference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Notes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120747"/>
                  </a:ext>
                </a:extLst>
              </a:tr>
              <a:tr h="4863475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100" b="1"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General</a:t>
                      </a:r>
                      <a:endParaRPr lang="en-US" altLang="ja-JP" sz="1100" b="1" dirty="0"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altLang="ja-JP" sz="1100" b="1" dirty="0"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character models were created referencing </a:t>
                      </a:r>
                      <a:r>
                        <a:rPr lang="en-US" altLang="ja-JP" i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Nickelodeon All-Star Brawl: Ultimate Series</a:t>
                      </a:r>
                      <a:r>
                        <a:rPr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ja-JP" altLang="ja-JP" sz="8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000" dirty="0">
                          <a:effectLst/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Both SpongeBob and Patrick have a polygon count of around 15,000 tris. (as with Sonic and other characters).</a:t>
                      </a:r>
                      <a:endParaRPr lang="en-US" altLang="ja-JP" sz="1000" dirty="0"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36365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854CC-9BD3-8516-9A6C-CEABD1B62ADB}"/>
              </a:ext>
            </a:extLst>
          </p:cNvPr>
          <p:cNvSpPr txBox="1"/>
          <p:nvPr/>
        </p:nvSpPr>
        <p:spPr>
          <a:xfrm>
            <a:off x="162730" y="77208"/>
            <a:ext cx="7265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b="1">
                <a:solidFill>
                  <a:schemeClr val="bg1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Assets to be reviewed </a:t>
            </a:r>
            <a:r>
              <a:rPr kumimoji="1" lang="ja-JP" altLang="en-US" sz="2800" b="1">
                <a:solidFill>
                  <a:schemeClr val="bg1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(1)</a:t>
            </a:r>
            <a:endParaRPr kumimoji="1" lang="en-US" altLang="ja-JP" sz="2800" b="1" dirty="0">
              <a:solidFill>
                <a:schemeClr val="bg1"/>
              </a:solidFill>
              <a:latin typeface="Segoe UI" panose="020B0502040204020203" pitchFamily="34" charset="0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1805CFA-DCCD-8BC0-2BBC-9A5E23209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865" y="1472028"/>
            <a:ext cx="2374978" cy="133196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4A615927-A83D-9AFB-4D26-36D0A2D78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101" y="3002155"/>
            <a:ext cx="2375742" cy="133196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D570552-9154-AD44-3C9E-A84FC9920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0579" y="4532283"/>
            <a:ext cx="2370264" cy="133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6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A3B5DF2-56A4-3A89-811A-BF4A48C4D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903346"/>
              </p:ext>
            </p:extLst>
          </p:nvPr>
        </p:nvGraphicFramePr>
        <p:xfrm>
          <a:off x="251969" y="850825"/>
          <a:ext cx="11689078" cy="5272502"/>
        </p:xfrm>
        <a:graphic>
          <a:graphicData uri="http://schemas.openxmlformats.org/drawingml/2006/table">
            <a:tbl>
              <a:tblPr/>
              <a:tblGrid>
                <a:gridCol w="1103969">
                  <a:extLst>
                    <a:ext uri="{9D8B030D-6E8A-4147-A177-3AD203B41FA5}">
                      <a16:colId xmlns:a16="http://schemas.microsoft.com/office/drawing/2014/main" val="3611243335"/>
                    </a:ext>
                  </a:extLst>
                </a:gridCol>
                <a:gridCol w="4046296">
                  <a:extLst>
                    <a:ext uri="{9D8B030D-6E8A-4147-A177-3AD203B41FA5}">
                      <a16:colId xmlns:a16="http://schemas.microsoft.com/office/drawing/2014/main" val="3293702775"/>
                    </a:ext>
                  </a:extLst>
                </a:gridCol>
                <a:gridCol w="2519881">
                  <a:extLst>
                    <a:ext uri="{9D8B030D-6E8A-4147-A177-3AD203B41FA5}">
                      <a16:colId xmlns:a16="http://schemas.microsoft.com/office/drawing/2014/main" val="2979319134"/>
                    </a:ext>
                  </a:extLst>
                </a:gridCol>
                <a:gridCol w="4018932">
                  <a:extLst>
                    <a:ext uri="{9D8B030D-6E8A-4147-A177-3AD203B41FA5}">
                      <a16:colId xmlns:a16="http://schemas.microsoft.com/office/drawing/2014/main" val="1683362948"/>
                    </a:ext>
                  </a:extLst>
                </a:gridCol>
              </a:tblGrid>
              <a:tr h="409027">
                <a:tc>
                  <a:txBody>
                    <a:bodyPr/>
                    <a:lstStyle/>
                    <a:p>
                      <a:pPr algn="l" fontAlgn="ctr"/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Contents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Image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Notes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120747"/>
                  </a:ext>
                </a:extLst>
              </a:tr>
              <a:tr h="4863475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100" b="1"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Facial Expressions</a:t>
                      </a:r>
                      <a:endParaRPr lang="en-US" altLang="ja-JP" sz="1100" b="1" dirty="0"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Please confirm whether each character’s facial expressions are okay.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ja-JP" altLang="ja-JP" sz="8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000" dirty="0">
                          <a:latin typeface="Segoe UI" panose="020B0502040204020203" pitchFamily="34" charset="0"/>
                          <a:ea typeface="Meiryo UI" panose="020B0604030504040204" pitchFamily="50" charset="-128"/>
                          <a:cs typeface="Segoe UI" panose="020B0502040204020203" pitchFamily="34" charset="0"/>
                        </a:rPr>
                        <a:t>In-game, players will see the back of the character, and motions/animations when an item hits the character.</a:t>
                      </a: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endParaRPr lang="en-US" altLang="ja-JP" sz="1000" dirty="0">
                        <a:latin typeface="Segoe UI" panose="020B0502040204020203" pitchFamily="34" charset="0"/>
                        <a:ea typeface="Meiryo UI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000" dirty="0">
                          <a:latin typeface="Segoe UI" panose="020B0502040204020203" pitchFamily="34" charset="0"/>
                          <a:ea typeface="Meiryo UI" panose="020B0604030504040204" pitchFamily="50" charset="-128"/>
                          <a:cs typeface="Segoe UI" panose="020B0502040204020203" pitchFamily="34" charset="0"/>
                        </a:rPr>
                        <a:t>In-game, players can see facial expressions if they change the camera view; note there is no zoom in feature during a race.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ja-JP" sz="1000" dirty="0">
                        <a:latin typeface="Segoe UI" panose="020B0502040204020203" pitchFamily="34" charset="0"/>
                        <a:ea typeface="Meiryo UI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000" dirty="0">
                          <a:latin typeface="Segoe UI" panose="020B0502040204020203" pitchFamily="34" charset="0"/>
                          <a:ea typeface="Meiryo UI" panose="020B0604030504040204" pitchFamily="50" charset="-128"/>
                          <a:cs typeface="Segoe UI" panose="020B0502040204020203" pitchFamily="34" charset="0"/>
                        </a:rPr>
                        <a:t>The camera will only zoom in during the awards ceremony event.</a:t>
                      </a:r>
                    </a:p>
                    <a:p>
                      <a:pPr marL="0" indent="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None/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Meiryo UI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000" dirty="0">
                          <a:effectLst/>
                          <a:latin typeface="Segoe UI" panose="020B0502040204020203" pitchFamily="34" charset="0"/>
                          <a:ea typeface="Meiryo UI" panose="020B0604030504040204" pitchFamily="50" charset="-128"/>
                          <a:cs typeface="Segoe UI" panose="020B0502040204020203" pitchFamily="34" charset="0"/>
                        </a:rPr>
                        <a:t>Please check with the Sonic sample expressions in mind.</a:t>
                      </a: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Meiryo UI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000" dirty="0">
                          <a:effectLst/>
                          <a:latin typeface="Segoe UI" panose="020B0502040204020203" pitchFamily="34" charset="0"/>
                          <a:ea typeface="Meiryo UI" panose="020B0604030504040204" pitchFamily="50" charset="-128"/>
                          <a:cs typeface="Segoe UI" panose="020B0502040204020203" pitchFamily="34" charset="0"/>
                        </a:rPr>
                        <a:t>Images captured in Unreal Engine 5 using standard lighting.</a:t>
                      </a: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36365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854CC-9BD3-8516-9A6C-CEABD1B62ADB}"/>
              </a:ext>
            </a:extLst>
          </p:cNvPr>
          <p:cNvSpPr txBox="1"/>
          <p:nvPr/>
        </p:nvSpPr>
        <p:spPr>
          <a:xfrm>
            <a:off x="162730" y="77208"/>
            <a:ext cx="7265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b="1">
                <a:solidFill>
                  <a:schemeClr val="bg1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Assets to be reviewed (2)</a:t>
            </a:r>
            <a:endParaRPr kumimoji="1" lang="ja-JP" altLang="en-US" sz="2800" b="1" dirty="0">
              <a:solidFill>
                <a:schemeClr val="bg1"/>
              </a:solidFill>
              <a:latin typeface="Segoe UI" panose="020B0502040204020203" pitchFamily="34" charset="0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7E1EA19-F06B-F0C4-EEFC-0454C66D5A03}"/>
              </a:ext>
            </a:extLst>
          </p:cNvPr>
          <p:cNvGrpSpPr/>
          <p:nvPr/>
        </p:nvGrpSpPr>
        <p:grpSpPr>
          <a:xfrm>
            <a:off x="5465307" y="3784350"/>
            <a:ext cx="2382501" cy="2105741"/>
            <a:chOff x="5465307" y="1412342"/>
            <a:chExt cx="2382501" cy="2105741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0EE05D2D-62C6-3FBB-14DA-4A8504567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65307" y="1412342"/>
              <a:ext cx="2382501" cy="695154"/>
            </a:xfrm>
            <a:prstGeom prst="rect">
              <a:avLst/>
            </a:prstGeom>
          </p:spPr>
        </p:pic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5B6254FE-6238-D007-6E51-1BD7DFE40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65307" y="2107496"/>
              <a:ext cx="2374596" cy="695154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91C46E33-FB78-AAC8-4898-0FD66AF7E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65307" y="2822929"/>
              <a:ext cx="1781076" cy="695154"/>
            </a:xfrm>
            <a:prstGeom prst="rect">
              <a:avLst/>
            </a:prstGeom>
          </p:spPr>
        </p:pic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5C1567B-B613-F8F5-AA5E-C5B2AFEDEFA8}"/>
              </a:ext>
            </a:extLst>
          </p:cNvPr>
          <p:cNvGrpSpPr/>
          <p:nvPr/>
        </p:nvGrpSpPr>
        <p:grpSpPr>
          <a:xfrm>
            <a:off x="5465307" y="1446578"/>
            <a:ext cx="2370499" cy="2099840"/>
            <a:chOff x="5465307" y="1365101"/>
            <a:chExt cx="2370499" cy="2099840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F67DB73B-A654-B2C9-D209-9AE4A4A24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5307" y="1365101"/>
              <a:ext cx="2365569" cy="695154"/>
            </a:xfrm>
            <a:prstGeom prst="rect">
              <a:avLst/>
            </a:prstGeom>
          </p:spPr>
        </p:pic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42998B55-8E62-6BC7-A419-3D3FD6689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65307" y="2057536"/>
              <a:ext cx="2370499" cy="695155"/>
            </a:xfrm>
            <a:prstGeom prst="rect">
              <a:avLst/>
            </a:prstGeom>
          </p:spPr>
        </p:pic>
        <p:pic>
          <p:nvPicPr>
            <p:cNvPr id="21" name="図 20">
              <a:extLst>
                <a:ext uri="{FF2B5EF4-FFF2-40B4-BE49-F238E27FC236}">
                  <a16:creationId xmlns:a16="http://schemas.microsoft.com/office/drawing/2014/main" id="{9CB32A7E-7739-743F-041A-B6401F97CD8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65307" y="2764865"/>
              <a:ext cx="1781076" cy="70007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1491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A3B5DF2-56A4-3A89-811A-BF4A48C4D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198748"/>
              </p:ext>
            </p:extLst>
          </p:nvPr>
        </p:nvGraphicFramePr>
        <p:xfrm>
          <a:off x="251969" y="850825"/>
          <a:ext cx="11689078" cy="5272502"/>
        </p:xfrm>
        <a:graphic>
          <a:graphicData uri="http://schemas.openxmlformats.org/drawingml/2006/table">
            <a:tbl>
              <a:tblPr/>
              <a:tblGrid>
                <a:gridCol w="1103969">
                  <a:extLst>
                    <a:ext uri="{9D8B030D-6E8A-4147-A177-3AD203B41FA5}">
                      <a16:colId xmlns:a16="http://schemas.microsoft.com/office/drawing/2014/main" val="3611243335"/>
                    </a:ext>
                  </a:extLst>
                </a:gridCol>
                <a:gridCol w="4046296">
                  <a:extLst>
                    <a:ext uri="{9D8B030D-6E8A-4147-A177-3AD203B41FA5}">
                      <a16:colId xmlns:a16="http://schemas.microsoft.com/office/drawing/2014/main" val="3293702775"/>
                    </a:ext>
                  </a:extLst>
                </a:gridCol>
                <a:gridCol w="2519881">
                  <a:extLst>
                    <a:ext uri="{9D8B030D-6E8A-4147-A177-3AD203B41FA5}">
                      <a16:colId xmlns:a16="http://schemas.microsoft.com/office/drawing/2014/main" val="2979319134"/>
                    </a:ext>
                  </a:extLst>
                </a:gridCol>
                <a:gridCol w="4018932">
                  <a:extLst>
                    <a:ext uri="{9D8B030D-6E8A-4147-A177-3AD203B41FA5}">
                      <a16:colId xmlns:a16="http://schemas.microsoft.com/office/drawing/2014/main" val="1683362948"/>
                    </a:ext>
                  </a:extLst>
                </a:gridCol>
              </a:tblGrid>
              <a:tr h="409027">
                <a:tc>
                  <a:txBody>
                    <a:bodyPr/>
                    <a:lstStyle/>
                    <a:p>
                      <a:pPr algn="l" fontAlgn="ctr"/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Contents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Image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Yu Gothic" panose="020B0400000000000000" pitchFamily="50" charset="-128"/>
                          <a:cs typeface="Segoe UI" panose="020B0502040204020203" pitchFamily="34" charset="0"/>
                        </a:rPr>
                        <a:t>Notes</a:t>
                      </a:r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Yu Gothic" panose="020B0400000000000000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120747"/>
                  </a:ext>
                </a:extLst>
              </a:tr>
              <a:tr h="4863475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100" b="1" dirty="0"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3views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Please confirm whether each character’s 3D models and textures are okay.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ja-JP" altLang="ja-JP" sz="8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メイリオ" panose="020B0604030504040204" pitchFamily="50" charset="-128"/>
                        <a:cs typeface="Segoe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Please check with the Sonic sample models and textures in mind.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ja-JP" sz="1000" dirty="0">
                        <a:effectLst/>
                        <a:latin typeface="Segoe UI" panose="020B0502040204020203" pitchFamily="34" charset="0"/>
                        <a:ea typeface="メイリオ"/>
                        <a:cs typeface="Segoe UI" panose="020B0502040204020203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000" dirty="0">
                          <a:effectLst/>
                          <a:latin typeface="Segoe UI" panose="020B0502040204020203" pitchFamily="34" charset="0"/>
                          <a:ea typeface="メイリオ"/>
                          <a:cs typeface="Segoe UI" panose="020B0502040204020203" pitchFamily="34" charset="0"/>
                        </a:rPr>
                        <a:t>Images captured in Unreal Engine 5 using standard lighting.</a:t>
                      </a: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36365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854CC-9BD3-8516-9A6C-CEABD1B62ADB}"/>
              </a:ext>
            </a:extLst>
          </p:cNvPr>
          <p:cNvSpPr txBox="1"/>
          <p:nvPr/>
        </p:nvSpPr>
        <p:spPr>
          <a:xfrm>
            <a:off x="162730" y="77208"/>
            <a:ext cx="7265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b="1" dirty="0">
                <a:solidFill>
                  <a:schemeClr val="bg1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Assets to be reviewed </a:t>
            </a:r>
            <a:r>
              <a:rPr kumimoji="1" lang="ja-JP" altLang="en-US" sz="2800" b="1" dirty="0">
                <a:solidFill>
                  <a:schemeClr val="bg1"/>
                </a:solidFill>
                <a:latin typeface="Segoe UI" panose="020B0502040204020203" pitchFamily="34" charset="0"/>
                <a:ea typeface="メイリオ" panose="020B0604030504040204" pitchFamily="50" charset="-128"/>
                <a:cs typeface="Segoe UI" panose="020B0502040204020203" pitchFamily="34" charset="0"/>
              </a:rPr>
              <a:t>(3)</a:t>
            </a:r>
            <a:endParaRPr kumimoji="1" lang="en-US" altLang="ja-JP" sz="2800" b="1" dirty="0">
              <a:solidFill>
                <a:schemeClr val="bg1"/>
              </a:solidFill>
              <a:latin typeface="Segoe UI" panose="020B0502040204020203" pitchFamily="34" charset="0"/>
              <a:ea typeface="メイリオ" panose="020B0604030504040204" pitchFamily="50" charset="-128"/>
              <a:cs typeface="Segoe UI" panose="020B0502040204020203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483A3C9-8F7E-835A-DE32-C27739C5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999943"/>
            <a:ext cx="2379938" cy="95410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A2DF7B6-BEE7-7243-230D-87065ADBD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399" y="2472584"/>
            <a:ext cx="2379939" cy="95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182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35399B-8FCF-309E-3EA6-B1FBB4F28EB9}"/>
              </a:ext>
            </a:extLst>
          </p:cNvPr>
          <p:cNvSpPr/>
          <p:nvPr/>
        </p:nvSpPr>
        <p:spPr>
          <a:xfrm>
            <a:off x="0" y="3031776"/>
            <a:ext cx="12192000" cy="11719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2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F498AD-1293-3AC9-75CB-AD03FA7907B3}"/>
              </a:ext>
            </a:extLst>
          </p:cNvPr>
          <p:cNvSpPr txBox="1"/>
          <p:nvPr/>
        </p:nvSpPr>
        <p:spPr>
          <a:xfrm>
            <a:off x="5062063" y="3356128"/>
            <a:ext cx="206787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b="1" dirty="0">
                <a:solidFill>
                  <a:schemeClr val="bg1"/>
                </a:solidFill>
                <a:latin typeface="Segoe UI" panose="020B0502040204020203" pitchFamily="34" charset="0"/>
                <a:ea typeface="HGP創英角ｺﾞｼｯｸUB" panose="020B0900000000000000" pitchFamily="50" charset="-128"/>
                <a:cs typeface="Segoe UI" panose="020B0502040204020203" pitchFamily="34" charset="0"/>
              </a:rPr>
              <a:t>Thank you!</a:t>
            </a:r>
            <a:endParaRPr lang="ja-JP" altLang="en-US" sz="2800" b="1" dirty="0">
              <a:solidFill>
                <a:schemeClr val="bg1"/>
              </a:solidFill>
              <a:latin typeface="Segoe UI" panose="020B0502040204020203" pitchFamily="34" charset="0"/>
              <a:ea typeface="HGP創英角ｺﾞｼｯｸUB" panose="020B0900000000000000" pitchFamily="50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8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CAC52A9D980D34181B63663C6D28A6E" ma:contentTypeVersion="10" ma:contentTypeDescription="新しいドキュメントを作成します。" ma:contentTypeScope="" ma:versionID="fd0029b7337d61eb956c4132b283ed89">
  <xsd:schema xmlns:xsd="http://www.w3.org/2001/XMLSchema" xmlns:xs="http://www.w3.org/2001/XMLSchema" xmlns:p="http://schemas.microsoft.com/office/2006/metadata/properties" xmlns:ns2="3c7c566a-631c-4b49-a716-542cbbbb83d3" xmlns:ns3="15d125dc-c8a8-4523-85fe-57e90ab9a912" targetNamespace="http://schemas.microsoft.com/office/2006/metadata/properties" ma:root="true" ma:fieldsID="90f738575239d20211843a3f1c4f8732" ns2:_="" ns3:_="">
    <xsd:import namespace="3c7c566a-631c-4b49-a716-542cbbbb83d3"/>
    <xsd:import namespace="15d125dc-c8a8-4523-85fe-57e90ab9a9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c566a-631c-4b49-a716-542cbbbb83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d125dc-c8a8-4523-85fe-57e90ab9a9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789D7F-1AA4-49AF-AA71-820CE5513B31}">
  <ds:schemaRefs>
    <ds:schemaRef ds:uri="15d125dc-c8a8-4523-85fe-57e90ab9a912"/>
    <ds:schemaRef ds:uri="3c7c566a-631c-4b49-a716-542cbbbb83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1F78E51-0CC3-48A9-AA52-85D9256AD2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F0FA3F-9989-4EB8-9EFB-59425E98FF02}">
  <ds:schemaRefs>
    <ds:schemaRef ds:uri="15d125dc-c8a8-4523-85fe-57e90ab9a912"/>
    <ds:schemaRef ds:uri="3c7c566a-631c-4b49-a716-542cbbbb83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2615</TotalTime>
  <Words>211</Words>
  <Application>Microsoft Office PowerPoint</Application>
  <PresentationFormat>ワイド画面</PresentationFormat>
  <Paragraphs>43</Paragraphs>
  <Slides>5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HGP創英角ｺﾞｼｯｸUB</vt:lpstr>
      <vt:lpstr>Arial</vt:lpstr>
      <vt:lpstr>Calibri</vt:lpstr>
      <vt:lpstr>Segoe UI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自己紹介</dc:title>
  <dc:creator>Kanazawa</dc:creator>
  <cp:lastModifiedBy>Ikari Jasmine</cp:lastModifiedBy>
  <cp:revision>42</cp:revision>
  <cp:lastPrinted>2015-11-16T11:21:58Z</cp:lastPrinted>
  <dcterms:created xsi:type="dcterms:W3CDTF">2011-12-05T09:05:43Z</dcterms:created>
  <dcterms:modified xsi:type="dcterms:W3CDTF">2024-11-05T00:27:57Z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0x010100CCAC52A9D980D34181B63663C6D28A6E</vt:lpwstr>
  </property>
</Properties>
</file>