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4"/>
  </p:sldMasterIdLst>
  <p:notesMasterIdLst>
    <p:notesMasterId r:id="rId10"/>
  </p:notesMasterIdLst>
  <p:handoutMasterIdLst>
    <p:handoutMasterId r:id="rId11"/>
  </p:handoutMasterIdLst>
  <p:sldIdLst>
    <p:sldId id="2437" r:id="rId5"/>
    <p:sldId id="2381" r:id="rId6"/>
    <p:sldId id="2439" r:id="rId7"/>
    <p:sldId id="2443" r:id="rId8"/>
    <p:sldId id="2442" r:id="rId9"/>
  </p:sldIdLst>
  <p:sldSz cx="12192000" cy="6858000"/>
  <p:notesSz cx="6735763" cy="9866313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D0D4D5C5-DB0A-40E9-BE79-B396BD5E9CFD}">
          <p14:sldIdLst>
            <p14:sldId id="2437"/>
            <p14:sldId id="2381"/>
            <p14:sldId id="2439"/>
            <p14:sldId id="2443"/>
            <p14:sldId id="244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FEDFEF"/>
    <a:srgbClr val="FF5050"/>
    <a:srgbClr val="B3A2C7"/>
    <a:srgbClr val="CCFF99"/>
    <a:srgbClr val="CCFFFF"/>
    <a:srgbClr val="FFCCFF"/>
    <a:srgbClr val="FFFFFF"/>
    <a:srgbClr val="FFCC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中間スタイル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505E3EF-67EA-436B-97B2-0124C06EBD24}" styleName="中間スタイル 4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スタイル (中間)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6D9F66E-5EB9-4882-86FB-DCBF35E3C3E4}" styleName="中間スタイル 4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2" d="100"/>
          <a:sy n="152" d="100"/>
        </p:scale>
        <p:origin x="618" y="108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107"/>
        <p:guide pos="212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05E0A1E7-614A-4B22-8777-F378A066B0A8}" type="datetimeFigureOut">
              <a:rPr lang="ja-JP" altLang="en-US"/>
              <a:pPr>
                <a:defRPr/>
              </a:pPr>
              <a:t>2024/11/25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0F3CD8D2-5F20-4E66-B7CC-0C844788AAE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99099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DB8C7154-6246-4A33-9399-E87A6AF612A5}" type="datetimeFigureOut">
              <a:rPr lang="ja-JP" altLang="en-US"/>
              <a:pPr>
                <a:defRPr/>
              </a:pPr>
              <a:t>2024/11/25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8919DDD0-9967-4064-8209-E70F0B269EB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973605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19DDD0-9967-4064-8209-E70F0B269EB2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42547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19DDD0-9967-4064-8209-E70F0B269EB2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43230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919DDD0-9967-4064-8209-E70F0B269EB2}" type="slidenum">
              <a:rPr lang="ja-JP" altLang="en-US" smtClean="0"/>
              <a:pPr>
                <a:defRPr/>
              </a:pPr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93066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5177"/>
            <a:ext cx="12192001" cy="577638"/>
          </a:xfrm>
          <a:prstGeom prst="rect">
            <a:avLst/>
          </a:prstGeom>
        </p:spPr>
      </p:pic>
      <p:sp>
        <p:nvSpPr>
          <p:cNvPr id="14" name="Rectangle 8">
            <a:extLst>
              <a:ext uri="{FF2B5EF4-FFF2-40B4-BE49-F238E27FC236}">
                <a16:creationId xmlns:a16="http://schemas.microsoft.com/office/drawing/2014/main" id="{6AA7579F-8753-46CD-9CB4-222360C7CB7B}"/>
              </a:ext>
            </a:extLst>
          </p:cNvPr>
          <p:cNvSpPr/>
          <p:nvPr userDrawn="1"/>
        </p:nvSpPr>
        <p:spPr>
          <a:xfrm>
            <a:off x="-9128" y="6300077"/>
            <a:ext cx="12192000" cy="566735"/>
          </a:xfrm>
          <a:prstGeom prst="rect">
            <a:avLst/>
          </a:prstGeom>
          <a:solidFill>
            <a:schemeClr val="tx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C084D-133E-4829-9390-1A8F182DFAB4}" type="datetime1">
              <a:rPr lang="ja-JP" altLang="en-US"/>
              <a:pPr>
                <a:defRPr/>
              </a:pPr>
              <a:t>2024/11/25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FE251-DAAF-433D-B783-2807DBF9674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9" name="スライド番号プレースホルダー 5"/>
          <p:cNvSpPr txBox="1">
            <a:spLocks/>
          </p:cNvSpPr>
          <p:nvPr userDrawn="1"/>
        </p:nvSpPr>
        <p:spPr>
          <a:xfrm>
            <a:off x="9299872" y="6589099"/>
            <a:ext cx="2844800" cy="274340"/>
          </a:xfrm>
          <a:prstGeom prst="rect">
            <a:avLst/>
          </a:prstGeom>
        </p:spPr>
        <p:txBody>
          <a:bodyPr vert="horz" lIns="0" tIns="72000" rIns="0" bIns="0" rtlCol="0" anchor="ctr" anchorCtr="0"/>
          <a:lstStyle>
            <a:defPPr>
              <a:defRPr lang="ja-JP"/>
            </a:defPPr>
            <a:lvl1pPr marL="0" algn="r" defTabSz="914400" rtl="0" eaLnBrk="1" latinLnBrk="0" hangingPunct="1">
              <a:defRPr kumimoji="1" sz="14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400" b="1">
                <a:solidFill>
                  <a:schemeClr val="tx1"/>
                </a:solidFill>
              </a:rPr>
              <a:t>P.</a:t>
            </a:r>
            <a:fld id="{EFCD4CC3-B38A-46D9-9654-D64F721CD182}" type="slidenum">
              <a:rPr lang="ja-JP" altLang="en-US" sz="1400" b="1" smtClean="0">
                <a:solidFill>
                  <a:schemeClr val="tx1"/>
                </a:solidFill>
              </a:rPr>
              <a:pPr/>
              <a:t>‹#›</a:t>
            </a:fld>
            <a:endParaRPr lang="ja-JP" altLang="en-US" sz="1400" b="1">
              <a:solidFill>
                <a:schemeClr val="tx1"/>
              </a:solidFill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192000" cy="620687"/>
          </a:xfrm>
          <a:prstGeom prst="rect">
            <a:avLst/>
          </a:prstGeom>
        </p:spPr>
      </p:pic>
      <p:sp>
        <p:nvSpPr>
          <p:cNvPr id="12" name="Rectangle 8">
            <a:extLst>
              <a:ext uri="{FF2B5EF4-FFF2-40B4-BE49-F238E27FC236}">
                <a16:creationId xmlns:a16="http://schemas.microsoft.com/office/drawing/2014/main" id="{6AA7579F-8753-46CD-9CB4-222360C7CB7B}"/>
              </a:ext>
            </a:extLst>
          </p:cNvPr>
          <p:cNvSpPr/>
          <p:nvPr userDrawn="1"/>
        </p:nvSpPr>
        <p:spPr>
          <a:xfrm>
            <a:off x="0" y="-385"/>
            <a:ext cx="12192000" cy="621071"/>
          </a:xfrm>
          <a:prstGeom prst="rect">
            <a:avLst/>
          </a:prstGeom>
          <a:solidFill>
            <a:schemeClr val="tx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角丸四角形 14"/>
          <p:cNvSpPr/>
          <p:nvPr userDrawn="1"/>
        </p:nvSpPr>
        <p:spPr>
          <a:xfrm>
            <a:off x="143339" y="6488386"/>
            <a:ext cx="2948517" cy="180975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>
            <a:glow rad="381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000">
                <a:solidFill>
                  <a:srgbClr val="FF0000"/>
                </a:solidFill>
                <a:effectLst>
                  <a:glow rad="12700">
                    <a:schemeClr val="bg1">
                      <a:alpha val="84000"/>
                    </a:schemeClr>
                  </a:glow>
                </a:effectLst>
              </a:rPr>
              <a:t> </a:t>
            </a:r>
            <a:r>
              <a:rPr lang="en-US" altLang="ja-JP" sz="1000" b="1">
                <a:solidFill>
                  <a:srgbClr val="FF0000"/>
                </a:solidFill>
                <a:effectLst>
                  <a:glow rad="12700">
                    <a:schemeClr val="bg1">
                      <a:alpha val="84000"/>
                    </a:schemeClr>
                  </a:glow>
                </a:effectLst>
              </a:rPr>
              <a:t>SEGA </a:t>
            </a:r>
            <a:r>
              <a:rPr lang="ja-JP" altLang="en-US" sz="1000" b="1">
                <a:solidFill>
                  <a:srgbClr val="FF0000"/>
                </a:solidFill>
                <a:effectLst>
                  <a:glow rad="12700">
                    <a:schemeClr val="bg1">
                      <a:alpha val="84000"/>
                    </a:schemeClr>
                  </a:glow>
                </a:effectLst>
              </a:rPr>
              <a:t> </a:t>
            </a:r>
            <a:r>
              <a:rPr lang="en-US" altLang="ja-JP" sz="1000" b="1">
                <a:solidFill>
                  <a:srgbClr val="FF0000"/>
                </a:solidFill>
                <a:effectLst>
                  <a:glow rad="12700">
                    <a:schemeClr val="bg1">
                      <a:alpha val="84000"/>
                    </a:schemeClr>
                  </a:glow>
                </a:effectLst>
              </a:rPr>
              <a:t>STRICTLY  CONFIDENTIAL</a:t>
            </a:r>
            <a:endParaRPr lang="en-US" altLang="ja-JP" sz="1000">
              <a:solidFill>
                <a:srgbClr val="FF0000"/>
              </a:solidFill>
              <a:effectLst>
                <a:glow rad="12700">
                  <a:schemeClr val="bg1">
                    <a:alpha val="84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6663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803C1-6F45-459E-AC1C-20CA1112C92D}" type="datetime1">
              <a:rPr lang="ja-JP" altLang="en-US"/>
              <a:pPr>
                <a:defRPr/>
              </a:pPr>
              <a:t>2024/11/25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F8D58-C444-40B3-A5A6-56DE9EC7B2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10549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5C3A5-29D1-4BBD-BC42-166817C417EB}" type="datetime1">
              <a:rPr lang="ja-JP" altLang="en-US"/>
              <a:pPr>
                <a:defRPr/>
              </a:pPr>
              <a:t>2024/11/25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96362-5AB6-4237-B60D-335B0C7FC4B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89570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192000" cy="62068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5177"/>
            <a:ext cx="12192001" cy="577638"/>
          </a:xfrm>
          <a:prstGeom prst="rect">
            <a:avLst/>
          </a:prstGeom>
        </p:spPr>
      </p:pic>
      <p:sp>
        <p:nvSpPr>
          <p:cNvPr id="16" name="Rectangle 8">
            <a:extLst>
              <a:ext uri="{FF2B5EF4-FFF2-40B4-BE49-F238E27FC236}">
                <a16:creationId xmlns:a16="http://schemas.microsoft.com/office/drawing/2014/main" id="{6AA7579F-8753-46CD-9CB4-222360C7CB7B}"/>
              </a:ext>
            </a:extLst>
          </p:cNvPr>
          <p:cNvSpPr/>
          <p:nvPr userDrawn="1"/>
        </p:nvSpPr>
        <p:spPr>
          <a:xfrm>
            <a:off x="0" y="-385"/>
            <a:ext cx="12192000" cy="621071"/>
          </a:xfrm>
          <a:prstGeom prst="rect">
            <a:avLst/>
          </a:prstGeom>
          <a:solidFill>
            <a:schemeClr val="tx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03446" y="274638"/>
            <a:ext cx="9985109" cy="1143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55407-2A76-4240-BE50-01991C692D33}" type="datetime1">
              <a:rPr lang="ja-JP" altLang="en-US"/>
              <a:pPr>
                <a:defRPr/>
              </a:pPr>
              <a:t>2024/11/25</a:t>
            </a:fld>
            <a:endParaRPr lang="ja-JP" altLang="en-US"/>
          </a:p>
        </p:txBody>
      </p:sp>
      <p:sp>
        <p:nvSpPr>
          <p:cNvPr id="1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6AFAB-A6E2-4D57-AEB8-647214448AD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18" name="スライド番号プレースホルダー 5"/>
          <p:cNvSpPr txBox="1">
            <a:spLocks/>
          </p:cNvSpPr>
          <p:nvPr userDrawn="1"/>
        </p:nvSpPr>
        <p:spPr>
          <a:xfrm>
            <a:off x="9299872" y="6589099"/>
            <a:ext cx="2844800" cy="274340"/>
          </a:xfrm>
          <a:prstGeom prst="rect">
            <a:avLst/>
          </a:prstGeom>
        </p:spPr>
        <p:txBody>
          <a:bodyPr vert="horz" lIns="0" tIns="72000" rIns="0" bIns="0" rtlCol="0" anchor="ctr" anchorCtr="0"/>
          <a:lstStyle>
            <a:defPPr>
              <a:defRPr lang="ja-JP"/>
            </a:defPPr>
            <a:lvl1pPr marL="0" algn="r" defTabSz="914400" rtl="0" eaLnBrk="1" latinLnBrk="0" hangingPunct="1">
              <a:defRPr kumimoji="1" sz="1400" kern="120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400" b="1"/>
              <a:t>P.</a:t>
            </a:r>
            <a:fld id="{EFCD4CC3-B38A-46D9-9654-D64F721CD182}" type="slidenum">
              <a:rPr lang="ja-JP" altLang="en-US" sz="1400" b="1" smtClean="0"/>
              <a:pPr/>
              <a:t>‹#›</a:t>
            </a:fld>
            <a:endParaRPr lang="ja-JP" altLang="en-US" sz="1400" b="1"/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6AA7579F-8753-46CD-9CB4-222360C7CB7B}"/>
              </a:ext>
            </a:extLst>
          </p:cNvPr>
          <p:cNvSpPr/>
          <p:nvPr userDrawn="1"/>
        </p:nvSpPr>
        <p:spPr>
          <a:xfrm>
            <a:off x="-9128" y="6300077"/>
            <a:ext cx="12192000" cy="566735"/>
          </a:xfrm>
          <a:prstGeom prst="rect">
            <a:avLst/>
          </a:prstGeom>
          <a:solidFill>
            <a:schemeClr val="tx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角丸四角形 19"/>
          <p:cNvSpPr/>
          <p:nvPr userDrawn="1"/>
        </p:nvSpPr>
        <p:spPr>
          <a:xfrm>
            <a:off x="143339" y="6488386"/>
            <a:ext cx="2948517" cy="180975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>
            <a:glow rad="381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000">
                <a:solidFill>
                  <a:srgbClr val="FF0000"/>
                </a:solidFill>
                <a:effectLst>
                  <a:glow rad="12700">
                    <a:schemeClr val="bg1">
                      <a:alpha val="84000"/>
                    </a:schemeClr>
                  </a:glow>
                </a:effectLst>
              </a:rPr>
              <a:t> </a:t>
            </a:r>
            <a:r>
              <a:rPr lang="en-US" altLang="ja-JP" sz="1000" b="1">
                <a:solidFill>
                  <a:srgbClr val="FF0000"/>
                </a:solidFill>
                <a:effectLst>
                  <a:glow rad="12700">
                    <a:schemeClr val="bg1">
                      <a:alpha val="84000"/>
                    </a:schemeClr>
                  </a:glow>
                </a:effectLst>
              </a:rPr>
              <a:t>SEGA </a:t>
            </a:r>
            <a:r>
              <a:rPr lang="ja-JP" altLang="en-US" sz="1000" b="1">
                <a:solidFill>
                  <a:srgbClr val="FF0000"/>
                </a:solidFill>
                <a:effectLst>
                  <a:glow rad="12700">
                    <a:schemeClr val="bg1">
                      <a:alpha val="84000"/>
                    </a:schemeClr>
                  </a:glow>
                </a:effectLst>
              </a:rPr>
              <a:t> </a:t>
            </a:r>
            <a:r>
              <a:rPr lang="en-US" altLang="ja-JP" sz="1000" b="1">
                <a:solidFill>
                  <a:srgbClr val="FF0000"/>
                </a:solidFill>
                <a:effectLst>
                  <a:glow rad="12700">
                    <a:schemeClr val="bg1">
                      <a:alpha val="84000"/>
                    </a:schemeClr>
                  </a:glow>
                </a:effectLst>
              </a:rPr>
              <a:t>STRICTLY  CONFIDENTIAL</a:t>
            </a:r>
            <a:endParaRPr lang="en-US" altLang="ja-JP" sz="1000">
              <a:solidFill>
                <a:srgbClr val="FF0000"/>
              </a:solidFill>
              <a:effectLst>
                <a:glow rad="12700">
                  <a:schemeClr val="bg1">
                    <a:alpha val="84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4193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4E6BB-AB34-4583-9D16-E33AAAEDE695}" type="datetime1">
              <a:rPr lang="ja-JP" altLang="en-US"/>
              <a:pPr>
                <a:defRPr/>
              </a:pPr>
              <a:t>2024/11/25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09A9F-0365-4F87-9C39-F6D81666EBD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77880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CFEA2-7279-496E-919C-5BF94AE89C6A}" type="datetime1">
              <a:rPr lang="ja-JP" altLang="en-US"/>
              <a:pPr>
                <a:defRPr/>
              </a:pPr>
              <a:t>2024/11/25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93CD1-1D02-4E42-B98D-175C31CFBE1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272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2C616-F725-4AFC-88A6-56C801BD8331}" type="datetime1">
              <a:rPr lang="ja-JP" altLang="en-US"/>
              <a:pPr>
                <a:defRPr/>
              </a:pPr>
              <a:t>2024/11/25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32D68-FD21-4534-9361-677733DB66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0485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0C88E-91B5-4B3E-8B7D-0602C3DF6EBA}" type="datetime1">
              <a:rPr lang="ja-JP" altLang="en-US"/>
              <a:pPr>
                <a:defRPr/>
              </a:pPr>
              <a:t>2024/11/25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2208A-179A-4B11-BA19-735ABE409EB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78972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AF903-E002-484C-8640-64CC3EB1080E}" type="datetime1">
              <a:rPr lang="ja-JP" altLang="en-US"/>
              <a:pPr>
                <a:defRPr/>
              </a:pPr>
              <a:t>2024/11/25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649A2-27E7-479C-976E-A9790E1EF66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22291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23F39-E5D3-4B9F-B362-C68F87CAA2D4}" type="datetime1">
              <a:rPr lang="ja-JP" altLang="en-US"/>
              <a:pPr>
                <a:defRPr/>
              </a:pPr>
              <a:t>2024/11/25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55019-115C-42A8-9EB6-75D70861EC2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62890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42E67-9EC3-4093-B970-236A01074138}" type="datetime1">
              <a:rPr lang="ja-JP" altLang="en-US"/>
              <a:pPr>
                <a:defRPr/>
              </a:pPr>
              <a:t>2024/11/25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13388-BA2B-446D-AD59-7ECC851720C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33837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-128"/>
              </a:defRPr>
            </a:lvl1pPr>
          </a:lstStyle>
          <a:p>
            <a:pPr>
              <a:defRPr/>
            </a:pPr>
            <a:fld id="{2AF8AF38-09F0-4FF1-B357-57270C313017}" type="datetime1">
              <a:rPr lang="ja-JP" altLang="en-US"/>
              <a:pPr>
                <a:defRPr/>
              </a:pPr>
              <a:t>2024/11/25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ＭＳ Ｐゴシック" charset="-128"/>
              </a:defRPr>
            </a:lvl1pPr>
          </a:lstStyle>
          <a:p>
            <a:pPr>
              <a:defRPr/>
            </a:pPr>
            <a:fld id="{80AA1261-212E-4CE1-B856-46B2280480E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9" name="角丸四角形 8"/>
          <p:cNvSpPr/>
          <p:nvPr userDrawn="1"/>
        </p:nvSpPr>
        <p:spPr>
          <a:xfrm>
            <a:off x="143339" y="6488386"/>
            <a:ext cx="2948517" cy="1809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1000">
                <a:solidFill>
                  <a:srgbClr val="FF0000"/>
                </a:solidFill>
              </a:rPr>
              <a:t> </a:t>
            </a:r>
            <a:r>
              <a:rPr lang="en-US" altLang="ja-JP" sz="1000" b="1">
                <a:solidFill>
                  <a:srgbClr val="FF0000"/>
                </a:solidFill>
              </a:rPr>
              <a:t>SEGA </a:t>
            </a:r>
            <a:r>
              <a:rPr lang="ja-JP" altLang="en-US" sz="1000" b="1">
                <a:solidFill>
                  <a:srgbClr val="FF0000"/>
                </a:solidFill>
              </a:rPr>
              <a:t> </a:t>
            </a:r>
            <a:r>
              <a:rPr lang="en-US" altLang="ja-JP" sz="1000" b="1">
                <a:solidFill>
                  <a:srgbClr val="FF0000"/>
                </a:solidFill>
              </a:rPr>
              <a:t>STRICTLY  CONFIDENTIAL</a:t>
            </a:r>
            <a:endParaRPr lang="en-US" altLang="ja-JP" sz="1000">
              <a:solidFill>
                <a:srgbClr val="FF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31" r:id="rId2"/>
    <p:sldLayoutId id="2147484322" r:id="rId3"/>
    <p:sldLayoutId id="2147484323" r:id="rId4"/>
    <p:sldLayoutId id="2147484324" r:id="rId5"/>
    <p:sldLayoutId id="2147484325" r:id="rId6"/>
    <p:sldLayoutId id="2147484326" r:id="rId7"/>
    <p:sldLayoutId id="2147484327" r:id="rId8"/>
    <p:sldLayoutId id="2147484328" r:id="rId9"/>
    <p:sldLayoutId id="2147484329" r:id="rId10"/>
    <p:sldLayoutId id="214748433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ttp://images.wikia.com/entertainment/ja/images/7/7e/Sega_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720" y="69007"/>
            <a:ext cx="124936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544DE8F-0392-E54F-C266-7269E6BA0A25}"/>
              </a:ext>
            </a:extLst>
          </p:cNvPr>
          <p:cNvSpPr txBox="1"/>
          <p:nvPr/>
        </p:nvSpPr>
        <p:spPr>
          <a:xfrm>
            <a:off x="5636575" y="5662448"/>
            <a:ext cx="91884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SEGA</a:t>
            </a:r>
            <a:endParaRPr lang="ja-JP" altLang="en-US" sz="2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2156C94-7B92-3954-901C-F9C14E0C91B1}"/>
              </a:ext>
            </a:extLst>
          </p:cNvPr>
          <p:cNvSpPr txBox="1"/>
          <p:nvPr/>
        </p:nvSpPr>
        <p:spPr>
          <a:xfrm>
            <a:off x="263352" y="908720"/>
            <a:ext cx="264207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ja-JP" altLang="en-US" sz="2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en-US" altLang="ja-JP" sz="2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Dear Nickelodeon</a:t>
            </a:r>
            <a:endParaRPr lang="ja-JP" altLang="en-US" sz="240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513FCF9-47F4-6597-5119-C1D2A20A5E44}"/>
              </a:ext>
            </a:extLst>
          </p:cNvPr>
          <p:cNvSpPr txBox="1"/>
          <p:nvPr/>
        </p:nvSpPr>
        <p:spPr>
          <a:xfrm>
            <a:off x="1446366" y="4091271"/>
            <a:ext cx="9299277" cy="830997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kumimoji="1" lang="en-US" altLang="ja-JP" sz="4800" b="1" dirty="0">
                <a:latin typeface="Segoe UI"/>
                <a:ea typeface="ＭＳ Ｐゴシック"/>
                <a:cs typeface="Segoe UI"/>
              </a:rPr>
              <a:t>SPONGEBOB</a:t>
            </a:r>
            <a:r>
              <a:rPr lang="en-US" altLang="ja-JP" sz="4800" b="1" dirty="0">
                <a:latin typeface="Segoe UI"/>
                <a:ea typeface="ＭＳ Ｐゴシック"/>
                <a:cs typeface="Segoe UI"/>
              </a:rPr>
              <a:t> </a:t>
            </a:r>
            <a:r>
              <a:rPr kumimoji="1" lang="en-US" altLang="ja-JP" sz="4800" b="1" dirty="0">
                <a:latin typeface="Segoe UI"/>
                <a:ea typeface="ＭＳ Ｐゴシック"/>
                <a:cs typeface="Segoe UI"/>
              </a:rPr>
              <a:t>COLLABORATION</a:t>
            </a:r>
            <a:endParaRPr kumimoji="1" lang="ja-JP" altLang="en-US" sz="4800" b="1" dirty="0">
              <a:latin typeface="Segoe UI"/>
              <a:ea typeface="ＭＳ Ｐゴシック"/>
              <a:cs typeface="Segoe UI"/>
            </a:endParaRPr>
          </a:p>
        </p:txBody>
      </p:sp>
      <p:pic>
        <p:nvPicPr>
          <p:cNvPr id="9" name="Picture 6" descr="Sonic the Hedgehog - Wikipedia">
            <a:extLst>
              <a:ext uri="{FF2B5EF4-FFF2-40B4-BE49-F238E27FC236}">
                <a16:creationId xmlns:a16="http://schemas.microsoft.com/office/drawing/2014/main" id="{FB385F48-4E63-6599-785D-1460C4642E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1224" y="2097627"/>
            <a:ext cx="3109528" cy="1202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Sonic the Hedgehog | Bohaterowie Wiki | Fandom">
            <a:extLst>
              <a:ext uri="{FF2B5EF4-FFF2-40B4-BE49-F238E27FC236}">
                <a16:creationId xmlns:a16="http://schemas.microsoft.com/office/drawing/2014/main" id="{B0E15574-360B-10C8-ADD6-5B3CDA61F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048" y="1615358"/>
            <a:ext cx="1384402" cy="2166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3C2138FE-C126-AEAA-8AE2-61D34D937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581145"/>
            <a:ext cx="2235314" cy="223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SpongeBob SquarePants logo and symbol, meaning, history, PNG">
            <a:extLst>
              <a:ext uri="{FF2B5EF4-FFF2-40B4-BE49-F238E27FC236}">
                <a16:creationId xmlns:a16="http://schemas.microsoft.com/office/drawing/2014/main" id="{D112456D-79F1-780B-A05F-322C6E563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08981"/>
            <a:ext cx="3356497" cy="177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DAC1814-E80F-9D79-C218-510DAE73F3F1}"/>
              </a:ext>
            </a:extLst>
          </p:cNvPr>
          <p:cNvSpPr/>
          <p:nvPr/>
        </p:nvSpPr>
        <p:spPr>
          <a:xfrm>
            <a:off x="0" y="5046419"/>
            <a:ext cx="12192000" cy="61603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>
              <a:highlight>
                <a:srgbClr val="FFCC66"/>
              </a:highligh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AA3AA19-1B80-EDC0-4724-5F8C0759A814}"/>
              </a:ext>
            </a:extLst>
          </p:cNvPr>
          <p:cNvSpPr txBox="1"/>
          <p:nvPr/>
        </p:nvSpPr>
        <p:spPr>
          <a:xfrm>
            <a:off x="4189082" y="5137233"/>
            <a:ext cx="381386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Character Model Approvals</a:t>
            </a:r>
            <a:endParaRPr lang="ja-JP" altLang="en-US" sz="24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41590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735399B-8FCF-309E-3EA6-B1FBB4F28EB9}"/>
              </a:ext>
            </a:extLst>
          </p:cNvPr>
          <p:cNvSpPr/>
          <p:nvPr/>
        </p:nvSpPr>
        <p:spPr>
          <a:xfrm>
            <a:off x="0" y="3031776"/>
            <a:ext cx="12192000" cy="62218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20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0F498AD-1293-3AC9-75CB-AD03FA7907B3}"/>
              </a:ext>
            </a:extLst>
          </p:cNvPr>
          <p:cNvSpPr txBox="1"/>
          <p:nvPr/>
        </p:nvSpPr>
        <p:spPr>
          <a:xfrm>
            <a:off x="2674254" y="3059694"/>
            <a:ext cx="684354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Request for Approval on Character Models</a:t>
            </a:r>
            <a:endParaRPr lang="ja-JP" altLang="en-US" sz="2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6542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2A3B5DF2-56A4-3A89-811A-BF4A48C4DD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286332"/>
              </p:ext>
            </p:extLst>
          </p:nvPr>
        </p:nvGraphicFramePr>
        <p:xfrm>
          <a:off x="251968" y="850825"/>
          <a:ext cx="11755305" cy="5282120"/>
        </p:xfrm>
        <a:graphic>
          <a:graphicData uri="http://schemas.openxmlformats.org/drawingml/2006/table">
            <a:tbl>
              <a:tblPr/>
              <a:tblGrid>
                <a:gridCol w="1125495">
                  <a:extLst>
                    <a:ext uri="{9D8B030D-6E8A-4147-A177-3AD203B41FA5}">
                      <a16:colId xmlns:a16="http://schemas.microsoft.com/office/drawing/2014/main" val="3611243335"/>
                    </a:ext>
                  </a:extLst>
                </a:gridCol>
                <a:gridCol w="2797373">
                  <a:extLst>
                    <a:ext uri="{9D8B030D-6E8A-4147-A177-3AD203B41FA5}">
                      <a16:colId xmlns:a16="http://schemas.microsoft.com/office/drawing/2014/main" val="3293702775"/>
                    </a:ext>
                  </a:extLst>
                </a:gridCol>
                <a:gridCol w="7832437">
                  <a:extLst>
                    <a:ext uri="{9D8B030D-6E8A-4147-A177-3AD203B41FA5}">
                      <a16:colId xmlns:a16="http://schemas.microsoft.com/office/drawing/2014/main" val="1683362948"/>
                    </a:ext>
                  </a:extLst>
                </a:gridCol>
              </a:tblGrid>
              <a:tr h="409773">
                <a:tc>
                  <a:txBody>
                    <a:bodyPr/>
                    <a:lstStyle/>
                    <a:p>
                      <a:pPr algn="l" fontAlgn="ctr"/>
                      <a:endParaRPr lang="ja-JP" altLang="en-US" sz="1050" b="1" i="0" u="none" strike="noStrike">
                        <a:solidFill>
                          <a:schemeClr val="tx1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Yu Gothic" panose="020B0400000000000000" pitchFamily="50" charset="-128"/>
                          <a:ea typeface="Yu Gothic" panose="020B0400000000000000" pitchFamily="50" charset="-128"/>
                        </a:rPr>
                        <a:t>Content</a:t>
                      </a:r>
                      <a:endParaRPr lang="ja-JP" altLang="en-US" sz="1050" b="1" i="0" u="none" strike="noStrike" dirty="0">
                        <a:solidFill>
                          <a:schemeClr val="tx1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Yu Gothic" panose="020B0400000000000000" pitchFamily="50" charset="-128"/>
                          <a:ea typeface="Yu Gothic" panose="020B0400000000000000" pitchFamily="50" charset="-128"/>
                        </a:rPr>
                        <a:t>Image</a:t>
                      </a:r>
                      <a:endParaRPr lang="ja-JP" altLang="en-US" sz="1050" b="1" i="0" u="none" strike="noStrike" dirty="0">
                        <a:solidFill>
                          <a:schemeClr val="tx1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9120747"/>
                  </a:ext>
                </a:extLst>
              </a:tr>
              <a:tr h="4872347">
                <a:tc>
                  <a:txBody>
                    <a:bodyPr/>
                    <a:lstStyle/>
                    <a:p>
                      <a:pPr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ja-JP" sz="1100" b="1" dirty="0">
                          <a:latin typeface="メイリオ"/>
                          <a:ea typeface="メイリオ"/>
                        </a:rPr>
                        <a:t>General</a:t>
                      </a:r>
                    </a:p>
                    <a:p>
                      <a:pPr eaLnBrk="1" hangingPunct="1">
                        <a:spcBef>
                          <a:spcPct val="0"/>
                        </a:spcBef>
                        <a:buNone/>
                      </a:pPr>
                      <a:endParaRPr lang="en-US" altLang="ja-JP" sz="1100" b="1" dirty="0">
                        <a:latin typeface="メイリオ"/>
                        <a:ea typeface="メイリオ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ja-JP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The following points have been revised for SpongeBob’s 3D models:</a:t>
                      </a:r>
                    </a:p>
                    <a:p>
                      <a:pPr eaLnBrk="1" hangingPunct="1">
                        <a:spcBef>
                          <a:spcPct val="0"/>
                        </a:spcBef>
                        <a:buNone/>
                      </a:pPr>
                      <a:endParaRPr lang="en-US" altLang="ja-JP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① </a:t>
                      </a:r>
                      <a:r>
                        <a:rPr lang="en-US" altLang="ja-JP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Hole positions have been adjusted to match the provided references (including top view)</a:t>
                      </a:r>
                    </a:p>
                    <a:p>
                      <a:endParaRPr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② </a:t>
                      </a:r>
                      <a:r>
                        <a:rPr lang="en-US" altLang="ja-JP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Face/eyes made smaller and eyelashes shorter/thinner</a:t>
                      </a:r>
                    </a:p>
                    <a:p>
                      <a:endParaRPr lang="en-US" altLang="ja-JP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③ </a:t>
                      </a:r>
                      <a:r>
                        <a:rPr lang="en-US" altLang="ja-JP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Shoes have been adjusted to have a heel instead of being platforms</a:t>
                      </a:r>
                    </a:p>
                    <a:p>
                      <a:endParaRPr lang="en-US" altLang="ja-JP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lang="en-US" altLang="ja-JP" sz="1200" b="1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*SpongeBob’s posture will be expressed via motions to match the provided references</a:t>
                      </a:r>
                      <a:endParaRPr lang="en-US" altLang="ja-JP" b="1" dirty="0">
                        <a:solidFill>
                          <a:srgbClr val="FF0000"/>
                        </a:solidFill>
                      </a:endParaRPr>
                    </a:p>
                    <a:p>
                      <a:pPr eaLnBrk="1" hangingPunct="1">
                        <a:spcBef>
                          <a:spcPct val="0"/>
                        </a:spcBef>
                        <a:buNone/>
                      </a:pPr>
                      <a:endParaRPr lang="en-US" dirty="0"/>
                    </a:p>
                    <a:p>
                      <a:pPr eaLnBrk="1" hangingPunct="1">
                        <a:spcBef>
                          <a:spcPct val="0"/>
                        </a:spcBef>
                        <a:buNone/>
                      </a:pPr>
                      <a:endParaRPr lang="en-US" dirty="0"/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eaLnBrk="1" hangingPunct="1">
                        <a:spcBef>
                          <a:spcPct val="0"/>
                        </a:spcBef>
                      </a:pPr>
                      <a:endParaRPr lang="en-US" altLang="ja-JP" sz="10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anose="020B0600070205080204" pitchFamily="50" charset="-128"/>
                      </a:endParaRPr>
                    </a:p>
                    <a:p>
                      <a:pPr marL="171450" indent="-171450" eaLnBrk="1" hangingPunct="1">
                        <a:spcBef>
                          <a:spcPct val="0"/>
                        </a:spcBef>
                      </a:pPr>
                      <a:endParaRPr lang="en-US" altLang="ja-JP" sz="1000" dirty="0">
                        <a:latin typeface="メイリオ"/>
                        <a:ea typeface="メイリオ"/>
                        <a:cs typeface="ＭＳ Ｐゴシック" panose="020B0600070205080204" pitchFamily="50" charset="-128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936365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3854CC-9BD3-8516-9A6C-CEABD1B62ADB}"/>
              </a:ext>
            </a:extLst>
          </p:cNvPr>
          <p:cNvSpPr txBox="1"/>
          <p:nvPr/>
        </p:nvSpPr>
        <p:spPr>
          <a:xfrm>
            <a:off x="162729" y="77208"/>
            <a:ext cx="8972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Points to Review (SpongeBob)</a:t>
            </a:r>
            <a:endParaRPr kumimoji="1"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 descr="線画 が含まれている画像&#10;&#10;自動的に生成された説明">
            <a:extLst>
              <a:ext uri="{FF2B5EF4-FFF2-40B4-BE49-F238E27FC236}">
                <a16:creationId xmlns:a16="http://schemas.microsoft.com/office/drawing/2014/main" id="{AB5B42B3-C26C-F925-0C5F-7564593D4D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326" y="1538722"/>
            <a:ext cx="7435274" cy="418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161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2A3B5DF2-56A4-3A89-811A-BF4A48C4DD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503494"/>
              </p:ext>
            </p:extLst>
          </p:nvPr>
        </p:nvGraphicFramePr>
        <p:xfrm>
          <a:off x="251968" y="850825"/>
          <a:ext cx="11755305" cy="5282120"/>
        </p:xfrm>
        <a:graphic>
          <a:graphicData uri="http://schemas.openxmlformats.org/drawingml/2006/table">
            <a:tbl>
              <a:tblPr/>
              <a:tblGrid>
                <a:gridCol w="1125495">
                  <a:extLst>
                    <a:ext uri="{9D8B030D-6E8A-4147-A177-3AD203B41FA5}">
                      <a16:colId xmlns:a16="http://schemas.microsoft.com/office/drawing/2014/main" val="3611243335"/>
                    </a:ext>
                  </a:extLst>
                </a:gridCol>
                <a:gridCol w="2797373">
                  <a:extLst>
                    <a:ext uri="{9D8B030D-6E8A-4147-A177-3AD203B41FA5}">
                      <a16:colId xmlns:a16="http://schemas.microsoft.com/office/drawing/2014/main" val="3293702775"/>
                    </a:ext>
                  </a:extLst>
                </a:gridCol>
                <a:gridCol w="7832437">
                  <a:extLst>
                    <a:ext uri="{9D8B030D-6E8A-4147-A177-3AD203B41FA5}">
                      <a16:colId xmlns:a16="http://schemas.microsoft.com/office/drawing/2014/main" val="1683362948"/>
                    </a:ext>
                  </a:extLst>
                </a:gridCol>
              </a:tblGrid>
              <a:tr h="409773">
                <a:tc>
                  <a:txBody>
                    <a:bodyPr/>
                    <a:lstStyle/>
                    <a:p>
                      <a:pPr algn="l" fontAlgn="ctr"/>
                      <a:endParaRPr lang="ja-JP" altLang="en-US" sz="1050" b="1" i="0" u="none" strike="noStrike">
                        <a:solidFill>
                          <a:schemeClr val="tx1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Yu Gothic" panose="020B0400000000000000" pitchFamily="50" charset="-128"/>
                          <a:ea typeface="Yu Gothic" panose="020B0400000000000000" pitchFamily="50" charset="-128"/>
                        </a:rPr>
                        <a:t>Content</a:t>
                      </a:r>
                      <a:endParaRPr lang="ja-JP" altLang="en-US" sz="1050" b="1" i="0" u="none" strike="noStrike" dirty="0">
                        <a:solidFill>
                          <a:schemeClr val="tx1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50" b="1" i="0" u="none" strike="noStrike" dirty="0">
                          <a:solidFill>
                            <a:schemeClr val="tx1"/>
                          </a:solidFill>
                          <a:effectLst/>
                          <a:latin typeface="Yu Gothic" panose="020B0400000000000000" pitchFamily="50" charset="-128"/>
                          <a:ea typeface="Yu Gothic" panose="020B0400000000000000" pitchFamily="50" charset="-128"/>
                        </a:rPr>
                        <a:t>Image</a:t>
                      </a:r>
                      <a:endParaRPr lang="ja-JP" altLang="en-US" sz="1050" b="1" i="0" u="none" strike="noStrike" dirty="0">
                        <a:solidFill>
                          <a:schemeClr val="tx1"/>
                        </a:solidFill>
                        <a:effectLst/>
                        <a:latin typeface="Yu Gothic" panose="020B0400000000000000" pitchFamily="50" charset="-128"/>
                        <a:ea typeface="Yu Gothic" panose="020B0400000000000000" pitchFamily="50" charset="-128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9120747"/>
                  </a:ext>
                </a:extLst>
              </a:tr>
              <a:tr h="4872347">
                <a:tc>
                  <a:txBody>
                    <a:bodyPr/>
                    <a:lstStyle/>
                    <a:p>
                      <a:pPr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ja-JP" sz="1100" b="1" dirty="0">
                          <a:latin typeface="メイリオ"/>
                          <a:ea typeface="メイリオ"/>
                        </a:rPr>
                        <a:t>General</a:t>
                      </a:r>
                    </a:p>
                    <a:p>
                      <a:pPr eaLnBrk="1" hangingPunct="1">
                        <a:spcBef>
                          <a:spcPct val="0"/>
                        </a:spcBef>
                        <a:buNone/>
                      </a:pPr>
                      <a:endParaRPr lang="en-US" altLang="ja-JP" sz="1100" b="1" dirty="0">
                        <a:latin typeface="メイリオ"/>
                        <a:ea typeface="メイリオ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ja-JP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The following points have been revised for Patrick’s 3D models:</a:t>
                      </a:r>
                    </a:p>
                    <a:p>
                      <a:pPr eaLnBrk="1" hangingPunct="1">
                        <a:spcBef>
                          <a:spcPct val="0"/>
                        </a:spcBef>
                        <a:buNone/>
                      </a:pPr>
                      <a:endParaRPr lang="en-US" altLang="ja-JP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① </a:t>
                      </a:r>
                      <a:r>
                        <a:rPr lang="en-US" altLang="ja-JP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Hole positions have been adjusted</a:t>
                      </a:r>
                      <a:br>
                        <a:rPr lang="en-US" altLang="ja-JP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endParaRPr lang="ja-JP" altLang="en-US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lang="ja-JP" altLang="en-US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② </a:t>
                      </a:r>
                      <a:r>
                        <a:rPr lang="en-US" altLang="ja-JP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While it wasn’t in the feedback, the shape of his body has also been revised</a:t>
                      </a:r>
                      <a:br>
                        <a:rPr lang="en-US" altLang="ja-JP" sz="12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endParaRPr lang="en-US" altLang="ja-JP" sz="12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lang="en-US" altLang="ja-JP" sz="1200" b="1" dirty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*As with SpongeBob, the head posture will be expressed via motions to match references</a:t>
                      </a:r>
                      <a:endParaRPr lang="en-US" dirty="0"/>
                    </a:p>
                    <a:p>
                      <a:pPr eaLnBrk="1" hangingPunct="1">
                        <a:spcBef>
                          <a:spcPct val="0"/>
                        </a:spcBef>
                        <a:buNone/>
                      </a:pPr>
                      <a:endParaRPr lang="en-US" dirty="0"/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eaLnBrk="1" hangingPunct="1">
                        <a:spcBef>
                          <a:spcPct val="0"/>
                        </a:spcBef>
                      </a:pPr>
                      <a:endParaRPr lang="en-US" altLang="ja-JP" sz="1000" dirty="0"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ＭＳ Ｐゴシック" panose="020B0600070205080204" pitchFamily="50" charset="-128"/>
                      </a:endParaRPr>
                    </a:p>
                    <a:p>
                      <a:pPr marL="171450" indent="-171450" eaLnBrk="1" hangingPunct="1">
                        <a:spcBef>
                          <a:spcPct val="0"/>
                        </a:spcBef>
                      </a:pPr>
                      <a:endParaRPr lang="en-US" altLang="ja-JP" sz="1000" dirty="0">
                        <a:latin typeface="メイリオ"/>
                        <a:ea typeface="メイリオ"/>
                        <a:cs typeface="ＭＳ Ｐゴシック" panose="020B0600070205080204" pitchFamily="50" charset="-128"/>
                      </a:endParaRPr>
                    </a:p>
                  </a:txBody>
                  <a:tcPr marL="6249" marR="6249" marT="62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9936365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3854CC-9BD3-8516-9A6C-CEABD1B62ADB}"/>
              </a:ext>
            </a:extLst>
          </p:cNvPr>
          <p:cNvSpPr txBox="1"/>
          <p:nvPr/>
        </p:nvSpPr>
        <p:spPr>
          <a:xfrm>
            <a:off x="162729" y="77208"/>
            <a:ext cx="8972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Points to Review (Patrick)</a:t>
            </a:r>
            <a:endParaRPr kumimoji="1"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 descr="線画 が含まれている画像&#10;&#10;自動的に生成された説明">
            <a:extLst>
              <a:ext uri="{FF2B5EF4-FFF2-40B4-BE49-F238E27FC236}">
                <a16:creationId xmlns:a16="http://schemas.microsoft.com/office/drawing/2014/main" id="{3391C5DE-5B23-30BF-E29A-5920C0E329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091" y="1520254"/>
            <a:ext cx="7444509" cy="4187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844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735399B-8FCF-309E-3EA6-B1FBB4F28EB9}"/>
              </a:ext>
            </a:extLst>
          </p:cNvPr>
          <p:cNvSpPr/>
          <p:nvPr/>
        </p:nvSpPr>
        <p:spPr>
          <a:xfrm>
            <a:off x="0" y="3031776"/>
            <a:ext cx="12192000" cy="62218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 sz="320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0F498AD-1293-3AC9-75CB-AD03FA7907B3}"/>
              </a:ext>
            </a:extLst>
          </p:cNvPr>
          <p:cNvSpPr txBox="1"/>
          <p:nvPr/>
        </p:nvSpPr>
        <p:spPr>
          <a:xfrm>
            <a:off x="5162112" y="3059694"/>
            <a:ext cx="186782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Thank you!</a:t>
            </a:r>
            <a:endParaRPr lang="ja-JP" altLang="en-US" sz="2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6289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CCAC52A9D980D34181B63663C6D28A6E" ma:contentTypeVersion="10" ma:contentTypeDescription="新しいドキュメントを作成します。" ma:contentTypeScope="" ma:versionID="fd0029b7337d61eb956c4132b283ed89">
  <xsd:schema xmlns:xsd="http://www.w3.org/2001/XMLSchema" xmlns:xs="http://www.w3.org/2001/XMLSchema" xmlns:p="http://schemas.microsoft.com/office/2006/metadata/properties" xmlns:ns2="3c7c566a-631c-4b49-a716-542cbbbb83d3" xmlns:ns3="15d125dc-c8a8-4523-85fe-57e90ab9a912" targetNamespace="http://schemas.microsoft.com/office/2006/metadata/properties" ma:root="true" ma:fieldsID="90f738575239d20211843a3f1c4f8732" ns2:_="" ns3:_="">
    <xsd:import namespace="3c7c566a-631c-4b49-a716-542cbbbb83d3"/>
    <xsd:import namespace="15d125dc-c8a8-4523-85fe-57e90ab9a91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7c566a-631c-4b49-a716-542cbbbb83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d125dc-c8a8-4523-85fe-57e90ab9a912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3F0FA3F-9989-4EB8-9EFB-59425E98FF02}">
  <ds:schemaRefs>
    <ds:schemaRef ds:uri="15d125dc-c8a8-4523-85fe-57e90ab9a912"/>
    <ds:schemaRef ds:uri="3c7c566a-631c-4b49-a716-542cbbbb83d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11F78E51-0CC3-48A9-AA52-85D9256AD2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2789D7F-1AA4-49AF-AA71-820CE5513B31}">
  <ds:schemaRefs>
    <ds:schemaRef ds:uri="15d125dc-c8a8-4523-85fe-57e90ab9a912"/>
    <ds:schemaRef ds:uri="3c7c566a-631c-4b49-a716-542cbbbb83d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1605</TotalTime>
  <Words>155</Words>
  <Application>Microsoft Office PowerPoint</Application>
  <PresentationFormat>ワイド画面</PresentationFormat>
  <Paragraphs>31</Paragraphs>
  <Slides>5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HGP創英角ｺﾞｼｯｸUB</vt:lpstr>
      <vt:lpstr>メイリオ</vt:lpstr>
      <vt:lpstr>Yu Gothic</vt:lpstr>
      <vt:lpstr>Arial</vt:lpstr>
      <vt:lpstr>Calibri</vt:lpstr>
      <vt:lpstr>Segoe UI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自己紹介</dc:title>
  <dc:creator>Kanazawa</dc:creator>
  <cp:lastModifiedBy>Ikari Jasmine</cp:lastModifiedBy>
  <cp:revision>37</cp:revision>
  <cp:lastPrinted>2015-11-16T11:21:58Z</cp:lastPrinted>
  <dcterms:created xsi:type="dcterms:W3CDTF">2011-12-05T09:05:43Z</dcterms:created>
  <dcterms:modified xsi:type="dcterms:W3CDTF">2024-11-25T07:30:53Z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0x010100CCAC52A9D980D34181B63663C6D28A6E</vt:lpwstr>
  </property>
</Properties>
</file>